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0" r:id="rId1"/>
  </p:sldMasterIdLst>
  <p:notesMasterIdLst>
    <p:notesMasterId r:id="rId48"/>
  </p:notesMasterIdLst>
  <p:handoutMasterIdLst>
    <p:handoutMasterId r:id="rId49"/>
  </p:handoutMasterIdLst>
  <p:sldIdLst>
    <p:sldId id="390" r:id="rId2"/>
    <p:sldId id="436" r:id="rId3"/>
    <p:sldId id="392" r:id="rId4"/>
    <p:sldId id="393" r:id="rId5"/>
    <p:sldId id="452" r:id="rId6"/>
    <p:sldId id="395" r:id="rId7"/>
    <p:sldId id="396" r:id="rId8"/>
    <p:sldId id="397" r:id="rId9"/>
    <p:sldId id="398" r:id="rId10"/>
    <p:sldId id="399" r:id="rId11"/>
    <p:sldId id="400" r:id="rId12"/>
    <p:sldId id="401" r:id="rId13"/>
    <p:sldId id="402" r:id="rId14"/>
    <p:sldId id="403" r:id="rId15"/>
    <p:sldId id="404" r:id="rId16"/>
    <p:sldId id="405" r:id="rId17"/>
    <p:sldId id="406" r:id="rId18"/>
    <p:sldId id="407" r:id="rId19"/>
    <p:sldId id="408" r:id="rId20"/>
    <p:sldId id="409" r:id="rId21"/>
    <p:sldId id="410" r:id="rId22"/>
    <p:sldId id="411" r:id="rId23"/>
    <p:sldId id="412" r:id="rId24"/>
    <p:sldId id="445" r:id="rId25"/>
    <p:sldId id="446" r:id="rId26"/>
    <p:sldId id="447" r:id="rId27"/>
    <p:sldId id="449" r:id="rId28"/>
    <p:sldId id="450" r:id="rId29"/>
    <p:sldId id="448" r:id="rId30"/>
    <p:sldId id="419" r:id="rId31"/>
    <p:sldId id="451" r:id="rId32"/>
    <p:sldId id="443" r:id="rId33"/>
    <p:sldId id="421" r:id="rId34"/>
    <p:sldId id="422" r:id="rId35"/>
    <p:sldId id="423" r:id="rId36"/>
    <p:sldId id="424" r:id="rId37"/>
    <p:sldId id="425" r:id="rId38"/>
    <p:sldId id="426" r:id="rId39"/>
    <p:sldId id="427" r:id="rId40"/>
    <p:sldId id="428" r:id="rId41"/>
    <p:sldId id="429" r:id="rId42"/>
    <p:sldId id="430" r:id="rId43"/>
    <p:sldId id="431" r:id="rId44"/>
    <p:sldId id="433" r:id="rId45"/>
    <p:sldId id="434" r:id="rId46"/>
    <p:sldId id="435" r:id="rId47"/>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47">
          <p15:clr>
            <a:srgbClr val="A4A3A4"/>
          </p15:clr>
        </p15:guide>
        <p15:guide id="2" orient="horz" pos="3897">
          <p15:clr>
            <a:srgbClr val="A4A3A4"/>
          </p15:clr>
        </p15:guide>
        <p15:guide id="3" orient="horz" pos="546" userDrawn="1">
          <p15:clr>
            <a:srgbClr val="A4A3A4"/>
          </p15:clr>
        </p15:guide>
        <p15:guide id="4" orient="horz" pos="738" userDrawn="1">
          <p15:clr>
            <a:srgbClr val="A4A3A4"/>
          </p15:clr>
        </p15:guide>
        <p15:guide id="5" orient="horz" pos="4319">
          <p15:clr>
            <a:srgbClr val="A4A3A4"/>
          </p15:clr>
        </p15:guide>
        <p15:guide id="6" orient="horz" pos="1272">
          <p15:clr>
            <a:srgbClr val="A4A3A4"/>
          </p15:clr>
        </p15:guide>
        <p15:guide id="9" pos="212">
          <p15:clr>
            <a:srgbClr val="A4A3A4"/>
          </p15:clr>
        </p15:guide>
        <p15:guide id="10" pos="7468" userDrawn="1">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25C"/>
    <a:srgbClr val="003C4D"/>
    <a:srgbClr val="4E748B"/>
    <a:srgbClr val="7C98AD"/>
    <a:srgbClr val="D0D9DE"/>
    <a:srgbClr val="EFEFEF"/>
    <a:srgbClr val="0047CE"/>
    <a:srgbClr val="001871"/>
    <a:srgbClr val="64CCC9"/>
    <a:srgbClr val="00B2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03" autoAdjust="0"/>
    <p:restoredTop sz="99754" autoAdjust="0"/>
  </p:normalViewPr>
  <p:slideViewPr>
    <p:cSldViewPr snapToGrid="0">
      <p:cViewPr varScale="1">
        <p:scale>
          <a:sx n="116" d="100"/>
          <a:sy n="116" d="100"/>
        </p:scale>
        <p:origin x="-112" y="-144"/>
      </p:cViewPr>
      <p:guideLst>
        <p:guide orient="horz" pos="3832"/>
        <p:guide orient="horz" pos="386"/>
        <p:guide orient="horz" pos="1024"/>
        <p:guide pos="220"/>
        <p:guide pos="7468"/>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109" d="100"/>
          <a:sy n="109" d="100"/>
        </p:scale>
        <p:origin x="-4904" y="-10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smtClean="0">
                <a:solidFill>
                  <a:schemeClr val="accent1"/>
                </a:solidFill>
                <a:latin typeface="Salesforce Sans"/>
              </a:rPr>
              <a:t>Presentation Title</a:t>
            </a:r>
            <a:endParaRPr lang="en-US" dirty="0">
              <a:solidFill>
                <a:schemeClr val="accent1"/>
              </a:solidFill>
              <a:latin typeface="Salesforce Sans"/>
            </a:endParaRP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smtClean="0">
                <a:solidFill>
                  <a:schemeClr val="tx1">
                    <a:lumMod val="75000"/>
                    <a:lumOff val="25000"/>
                  </a:schemeClr>
                </a:solidFill>
                <a:latin typeface="Salesforce Sans"/>
              </a:rPr>
              <a:t>Date</a:t>
            </a:r>
            <a:endParaRPr lang="en-US" sz="1100" dirty="0">
              <a:solidFill>
                <a:schemeClr val="tx1">
                  <a:lumMod val="75000"/>
                  <a:lumOff val="25000"/>
                </a:schemeClr>
              </a:solidFill>
              <a:latin typeface="Salesforce Sans"/>
            </a:endParaRP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a:t>
            </a:r>
            <a:r>
              <a:rPr lang="en-US" sz="800" dirty="0" smtClean="0">
                <a:solidFill>
                  <a:schemeClr val="tx1">
                    <a:lumMod val="75000"/>
                    <a:lumOff val="25000"/>
                  </a:schemeClr>
                </a:solidFill>
                <a:latin typeface="Salesforce Sans"/>
              </a:rPr>
              <a:t>2015. </a:t>
            </a:r>
            <a:r>
              <a:rPr lang="en-US" sz="800" dirty="0">
                <a:solidFill>
                  <a:schemeClr val="tx1">
                    <a:lumMod val="75000"/>
                    <a:lumOff val="25000"/>
                  </a:schemeClr>
                </a:solidFill>
                <a:latin typeface="Salesforce Sans"/>
              </a:rPr>
              <a:t>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smtClean="0"/>
              <a:t>Presentation Title</a:t>
            </a:r>
            <a:endParaRPr lang="en-US" dirty="0"/>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smtClean="0"/>
              <a:t>Date</a:t>
            </a:r>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smtClean="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smtClean="0"/>
              <a:t>Copyright Salesforce 2015.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0301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 it comes to identity services for customers, consumers, citizens our industry doesn’t have the same maturity. There is a great deal of innovation in this area to be sure. In pursuit of external identity this industry has created notions of user-centric identity and personal data stores – all great achievements. But there is not a lot in the way of common patterns or practices. To serve our citizens and our customers we need to deliver the right experience to the right person at the right time and in the right place. </a:t>
            </a:r>
            <a:endParaRPr lang="en-US" dirty="0"/>
          </a:p>
        </p:txBody>
      </p:sp>
    </p:spTree>
    <p:extLst>
      <p:ext uri="{BB962C8B-B14F-4D97-AF65-F5344CB8AC3E}">
        <p14:creationId xmlns:p14="http://schemas.microsoft.com/office/powerpoint/2010/main" val="3551394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394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394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394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394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dirty="0" smtClean="0"/>
              <a:t>The Salesforce Platform is the #1 cloud platform</a:t>
            </a:r>
            <a:r>
              <a:rPr lang="en-US" baseline="0" dirty="0" smtClean="0"/>
              <a:t> for Developers, Business Experts, and ISVs.  It’s also the leading cloud platform according to IDC with 40% market share.</a:t>
            </a:r>
          </a:p>
          <a:p>
            <a:endParaRPr lang="en-US" baseline="0" dirty="0" smtClean="0"/>
          </a:p>
          <a:p>
            <a:r>
              <a:rPr lang="en-US" baseline="0" dirty="0" smtClean="0"/>
              <a:t>Customers have built over 3 million applications, and they have installed over 1 million applications through the AppExchange.</a:t>
            </a:r>
          </a:p>
          <a:p>
            <a:endParaRPr lang="en-US" baseline="0" dirty="0" smtClean="0"/>
          </a:p>
          <a:p>
            <a:r>
              <a:rPr lang="en-US" baseline="0" dirty="0" smtClean="0"/>
              <a:t>Customers of all sizes and across all industries, like Coca Cola, Levi’s, </a:t>
            </a:r>
            <a:r>
              <a:rPr lang="en-US" baseline="0" dirty="0" err="1" smtClean="0"/>
              <a:t>Facebook</a:t>
            </a:r>
            <a:r>
              <a:rPr lang="en-US" baseline="0" dirty="0" smtClean="0"/>
              <a:t>, and AT&amp;T, are delivering innovation to their employees and customers now with the </a:t>
            </a:r>
            <a:r>
              <a:rPr lang="en-US" baseline="0" dirty="0" err="1" smtClean="0"/>
              <a:t>Salesforce</a:t>
            </a:r>
            <a:r>
              <a:rPr lang="en-US" baseline="0" dirty="0" smtClean="0"/>
              <a:t> Platform.</a:t>
            </a:r>
            <a:endParaRPr lang="en-US" dirty="0" smtClean="0"/>
          </a:p>
          <a:p>
            <a:endParaRPr lang="en-US" baseline="0" dirty="0" smtClean="0"/>
          </a:p>
          <a:p>
            <a:r>
              <a:rPr lang="en-US" baseline="0" dirty="0" smtClean="0"/>
              <a:t>The Salesforce Platform is processing over 70 billion transactions per quarter and 1B transactions a day.</a:t>
            </a:r>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49DB1526-053E-4A4D-B838-5DDD26BB188E}" type="slidenum">
              <a:rPr lang="en-US" smtClean="0">
                <a:solidFill>
                  <a:prstClr val="black"/>
                </a:solidFill>
                <a:latin typeface="Salesforce Sans"/>
              </a:rPr>
              <a:pPr/>
              <a:t>33</a:t>
            </a:fld>
            <a:endParaRPr lang="en-US" dirty="0">
              <a:solidFill>
                <a:prstClr val="black"/>
              </a:solidFill>
              <a:latin typeface="Salesforce Sans"/>
            </a:endParaRPr>
          </a:p>
        </p:txBody>
      </p:sp>
    </p:spTree>
    <p:extLst>
      <p:ext uri="{BB962C8B-B14F-4D97-AF65-F5344CB8AC3E}">
        <p14:creationId xmlns:p14="http://schemas.microsoft.com/office/powerpoint/2010/main" val="1690610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dirty="0" smtClean="0"/>
              <a:t>The Salesforce Platform is the #1 cloud platform</a:t>
            </a:r>
            <a:r>
              <a:rPr lang="en-US" baseline="0" dirty="0" smtClean="0"/>
              <a:t> for Developers, Business Experts, and ISVs.  It’s also the leading cloud platform according to IDC with 40% market share.</a:t>
            </a:r>
          </a:p>
          <a:p>
            <a:endParaRPr lang="en-US" baseline="0" dirty="0" smtClean="0"/>
          </a:p>
          <a:p>
            <a:r>
              <a:rPr lang="en-US" baseline="0" dirty="0" smtClean="0"/>
              <a:t>Customers have built over 3 million applications, and they have installed over 1 million applications through the AppExchange.</a:t>
            </a:r>
          </a:p>
          <a:p>
            <a:endParaRPr lang="en-US" baseline="0" dirty="0" smtClean="0"/>
          </a:p>
          <a:p>
            <a:r>
              <a:rPr lang="en-US" baseline="0" dirty="0" smtClean="0"/>
              <a:t>Customers of all sizes and across all industries, like Coca Cola, Levi’s, </a:t>
            </a:r>
            <a:r>
              <a:rPr lang="en-US" baseline="0" dirty="0" err="1" smtClean="0"/>
              <a:t>Facebook</a:t>
            </a:r>
            <a:r>
              <a:rPr lang="en-US" baseline="0" dirty="0" smtClean="0"/>
              <a:t>, and AT&amp;T, are delivering innovation to their employees and customers now with the </a:t>
            </a:r>
            <a:r>
              <a:rPr lang="en-US" baseline="0" dirty="0" err="1" smtClean="0"/>
              <a:t>Salesforce</a:t>
            </a:r>
            <a:r>
              <a:rPr lang="en-US" baseline="0" dirty="0" smtClean="0"/>
              <a:t> Platform.</a:t>
            </a:r>
            <a:endParaRPr lang="en-US" dirty="0" smtClean="0"/>
          </a:p>
          <a:p>
            <a:endParaRPr lang="en-US" baseline="0" dirty="0" smtClean="0"/>
          </a:p>
          <a:p>
            <a:r>
              <a:rPr lang="en-US" baseline="0" dirty="0" smtClean="0"/>
              <a:t>The Salesforce Platform is processing over 70 billion transactions per quarter and 1B transactions a day.</a:t>
            </a:r>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49DB1526-053E-4A4D-B838-5DDD26BB188E}" type="slidenum">
              <a:rPr lang="en-US" smtClean="0">
                <a:solidFill>
                  <a:prstClr val="black"/>
                </a:solidFill>
                <a:latin typeface="Salesforce Sans"/>
              </a:rPr>
              <a:pPr/>
              <a:t>34</a:t>
            </a:fld>
            <a:endParaRPr lang="en-US" dirty="0">
              <a:solidFill>
                <a:prstClr val="black"/>
              </a:solidFill>
              <a:latin typeface="Salesforce Sans"/>
            </a:endParaRPr>
          </a:p>
        </p:txBody>
      </p:sp>
    </p:spTree>
    <p:extLst>
      <p:ext uri="{BB962C8B-B14F-4D97-AF65-F5344CB8AC3E}">
        <p14:creationId xmlns:p14="http://schemas.microsoft.com/office/powerpoint/2010/main" val="1690610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dirty="0" smtClean="0"/>
              <a:t>The Salesforce Platform is the #1 cloud platform</a:t>
            </a:r>
            <a:r>
              <a:rPr lang="en-US" baseline="0" dirty="0" smtClean="0"/>
              <a:t> for Developers, Business Experts, and ISVs.  It’s also the leading cloud platform according to IDC with 40% market share.</a:t>
            </a:r>
          </a:p>
          <a:p>
            <a:endParaRPr lang="en-US" baseline="0" dirty="0" smtClean="0"/>
          </a:p>
          <a:p>
            <a:r>
              <a:rPr lang="en-US" baseline="0" dirty="0" smtClean="0"/>
              <a:t>Customers have built over 3 million applications, and they have installed over 1 million applications through the AppExchange.</a:t>
            </a:r>
          </a:p>
          <a:p>
            <a:endParaRPr lang="en-US" baseline="0" dirty="0" smtClean="0"/>
          </a:p>
          <a:p>
            <a:r>
              <a:rPr lang="en-US" baseline="0" dirty="0" smtClean="0"/>
              <a:t>Customers of all sizes and across all industries, like Coca Cola, Levi’s, </a:t>
            </a:r>
            <a:r>
              <a:rPr lang="en-US" baseline="0" dirty="0" err="1" smtClean="0"/>
              <a:t>Facebook</a:t>
            </a:r>
            <a:r>
              <a:rPr lang="en-US" baseline="0" dirty="0" smtClean="0"/>
              <a:t>, and AT&amp;T, are delivering innovation to their employees and customers now with the </a:t>
            </a:r>
            <a:r>
              <a:rPr lang="en-US" baseline="0" dirty="0" err="1" smtClean="0"/>
              <a:t>Salesforce</a:t>
            </a:r>
            <a:r>
              <a:rPr lang="en-US" baseline="0" dirty="0" smtClean="0"/>
              <a:t> Platform.</a:t>
            </a:r>
            <a:endParaRPr lang="en-US" dirty="0" smtClean="0"/>
          </a:p>
          <a:p>
            <a:endParaRPr lang="en-US" baseline="0" dirty="0" smtClean="0"/>
          </a:p>
          <a:p>
            <a:r>
              <a:rPr lang="en-US" baseline="0" dirty="0" smtClean="0"/>
              <a:t>The Salesforce Platform is processing over 70 billion transactions per quarter and 1B transactions a day.</a:t>
            </a:r>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49DB1526-053E-4A4D-B838-5DDD26BB188E}" type="slidenum">
              <a:rPr lang="en-US" smtClean="0">
                <a:solidFill>
                  <a:prstClr val="black"/>
                </a:solidFill>
                <a:latin typeface="Salesforce Sans"/>
              </a:rPr>
              <a:pPr/>
              <a:t>35</a:t>
            </a:fld>
            <a:endParaRPr lang="en-US" dirty="0">
              <a:solidFill>
                <a:prstClr val="black"/>
              </a:solidFill>
              <a:latin typeface="Salesforce Sans"/>
            </a:endParaRPr>
          </a:p>
        </p:txBody>
      </p:sp>
    </p:spTree>
    <p:extLst>
      <p:ext uri="{BB962C8B-B14F-4D97-AF65-F5344CB8AC3E}">
        <p14:creationId xmlns:p14="http://schemas.microsoft.com/office/powerpoint/2010/main" val="1690610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dirty="0" smtClean="0"/>
              <a:t>The Salesforce Platform is the #1 cloud platform</a:t>
            </a:r>
            <a:r>
              <a:rPr lang="en-US" baseline="0" dirty="0" smtClean="0"/>
              <a:t> for Developers, Business Experts, and ISVs.  It’s also the leading cloud platform according to IDC with 40% market share.</a:t>
            </a:r>
          </a:p>
          <a:p>
            <a:endParaRPr lang="en-US" baseline="0" dirty="0" smtClean="0"/>
          </a:p>
          <a:p>
            <a:r>
              <a:rPr lang="en-US" baseline="0" dirty="0" smtClean="0"/>
              <a:t>Customers have built over 3 million applications, and they have installed over 1 million applications through the AppExchange.</a:t>
            </a:r>
          </a:p>
          <a:p>
            <a:endParaRPr lang="en-US" baseline="0" dirty="0" smtClean="0"/>
          </a:p>
          <a:p>
            <a:r>
              <a:rPr lang="en-US" baseline="0" dirty="0" smtClean="0"/>
              <a:t>Customers of all sizes and across all industries, like Coca Cola, Levi’s, </a:t>
            </a:r>
            <a:r>
              <a:rPr lang="en-US" baseline="0" dirty="0" err="1" smtClean="0"/>
              <a:t>Facebook</a:t>
            </a:r>
            <a:r>
              <a:rPr lang="en-US" baseline="0" dirty="0" smtClean="0"/>
              <a:t>, and AT&amp;T, are delivering innovation to their employees and customers now with the </a:t>
            </a:r>
            <a:r>
              <a:rPr lang="en-US" baseline="0" dirty="0" err="1" smtClean="0"/>
              <a:t>Salesforce</a:t>
            </a:r>
            <a:r>
              <a:rPr lang="en-US" baseline="0" dirty="0" smtClean="0"/>
              <a:t> Platform.</a:t>
            </a:r>
            <a:endParaRPr lang="en-US" dirty="0" smtClean="0"/>
          </a:p>
          <a:p>
            <a:endParaRPr lang="en-US" baseline="0" dirty="0" smtClean="0"/>
          </a:p>
          <a:p>
            <a:r>
              <a:rPr lang="en-US" baseline="0" dirty="0" smtClean="0"/>
              <a:t>The Salesforce Platform is processing over 70 billion transactions per quarter and 1B transactions a day.</a:t>
            </a:r>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49DB1526-053E-4A4D-B838-5DDD26BB188E}" type="slidenum">
              <a:rPr lang="en-US" smtClean="0">
                <a:solidFill>
                  <a:prstClr val="black"/>
                </a:solidFill>
                <a:latin typeface="Salesforce Sans"/>
              </a:rPr>
              <a:pPr/>
              <a:t>36</a:t>
            </a:fld>
            <a:endParaRPr lang="en-US" dirty="0">
              <a:solidFill>
                <a:prstClr val="black"/>
              </a:solidFill>
              <a:latin typeface="Salesforce Sans"/>
            </a:endParaRPr>
          </a:p>
        </p:txBody>
      </p:sp>
    </p:spTree>
    <p:extLst>
      <p:ext uri="{BB962C8B-B14F-4D97-AF65-F5344CB8AC3E}">
        <p14:creationId xmlns:p14="http://schemas.microsoft.com/office/powerpoint/2010/main" val="1690610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cs typeface="VAG Rounded Std Light"/>
              </a:rPr>
              <a:t>connected app plugin create lead on authorize</a:t>
            </a:r>
            <a:endParaRPr lang="en-US" dirty="0"/>
          </a:p>
        </p:txBody>
      </p:sp>
    </p:spTree>
    <p:extLst>
      <p:ext uri="{BB962C8B-B14F-4D97-AF65-F5344CB8AC3E}">
        <p14:creationId xmlns:p14="http://schemas.microsoft.com/office/powerpoint/2010/main" val="3716190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dirty="0" smtClean="0"/>
              <a:t>Every part of the business gets an accurate current picture of the customer</a:t>
            </a:r>
          </a:p>
          <a:p>
            <a:pPr marL="342900" indent="-342900">
              <a:buFont typeface="Arial"/>
              <a:buChar char="•"/>
            </a:pPr>
            <a:r>
              <a:rPr lang="en-US" dirty="0" smtClean="0"/>
              <a:t>Baby-steps towards recognition</a:t>
            </a:r>
          </a:p>
          <a:p>
            <a:pPr marL="342900" indent="-342900">
              <a:buFont typeface="Arial"/>
              <a:buChar char="•"/>
            </a:pPr>
            <a:r>
              <a:rPr lang="en-US" dirty="0" smtClean="0"/>
              <a:t>The first one to form a relationship will win</a:t>
            </a:r>
          </a:p>
          <a:p>
            <a:pPr marL="342900" indent="-342900">
              <a:buFont typeface="Arial"/>
              <a:buChar char="•"/>
            </a:pPr>
            <a:r>
              <a:rPr lang="en-US" dirty="0" smtClean="0"/>
              <a:t>If you don’t, your competitor will</a:t>
            </a:r>
          </a:p>
          <a:p>
            <a:endParaRPr lang="en-US" dirty="0"/>
          </a:p>
        </p:txBody>
      </p:sp>
    </p:spTree>
    <p:extLst>
      <p:ext uri="{BB962C8B-B14F-4D97-AF65-F5344CB8AC3E}">
        <p14:creationId xmlns:p14="http://schemas.microsoft.com/office/powerpoint/2010/main" val="2870301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dirty="0" smtClean="0"/>
              <a:t>Every part of the business gets an accurate current picture of the customer</a:t>
            </a:r>
          </a:p>
          <a:p>
            <a:pPr marL="342900" indent="-342900">
              <a:buFont typeface="Arial"/>
              <a:buChar char="•"/>
            </a:pPr>
            <a:r>
              <a:rPr lang="en-US" dirty="0" smtClean="0"/>
              <a:t>Baby-steps towards recognition</a:t>
            </a:r>
          </a:p>
          <a:p>
            <a:pPr marL="342900" indent="-342900">
              <a:buFont typeface="Arial"/>
              <a:buChar char="•"/>
            </a:pPr>
            <a:r>
              <a:rPr lang="en-US" dirty="0" smtClean="0"/>
              <a:t>The first one to form a relationship will win</a:t>
            </a:r>
          </a:p>
          <a:p>
            <a:pPr marL="342900" indent="-342900">
              <a:buFont typeface="Arial"/>
              <a:buChar char="•"/>
            </a:pPr>
            <a:r>
              <a:rPr lang="en-US" dirty="0" smtClean="0"/>
              <a:t>If you don’t, your competitor will</a:t>
            </a:r>
          </a:p>
          <a:p>
            <a:endParaRPr lang="en-US" dirty="0"/>
          </a:p>
        </p:txBody>
      </p:sp>
    </p:spTree>
    <p:extLst>
      <p:ext uri="{BB962C8B-B14F-4D97-AF65-F5344CB8AC3E}">
        <p14:creationId xmlns:p14="http://schemas.microsoft.com/office/powerpoint/2010/main" val="287030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 typeface="Arial" charset="0"/>
              <a:buNone/>
              <a:tabLst/>
              <a:defRPr/>
            </a:pPr>
            <a:r>
              <a:rPr lang="en-US" dirty="0" smtClean="0"/>
              <a:t>We might be tempted to think of cross-channel as web, mobile, and API, but it is more than that. In a non-IT-centric setting, cross-channel includes things such as brick and mortar sales and points of presence, social listening, and call centers.</a:t>
            </a:r>
          </a:p>
          <a:p>
            <a:endParaRPr lang="en-US" dirty="0"/>
          </a:p>
        </p:txBody>
      </p:sp>
    </p:spTree>
    <p:extLst>
      <p:ext uri="{BB962C8B-B14F-4D97-AF65-F5344CB8AC3E}">
        <p14:creationId xmlns:p14="http://schemas.microsoft.com/office/powerpoint/2010/main" val="627009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39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394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394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394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394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2" y="2088087"/>
            <a:ext cx="10908173" cy="2157270"/>
          </a:xfrm>
        </p:spPr>
        <p:txBody>
          <a:bodyPr lIns="0" tIns="0" rIns="0" bIns="0" anchor="b">
            <a:noAutofit/>
          </a:bodyPr>
          <a:lstStyle>
            <a:lvl1pPr algn="l">
              <a:defRPr sz="5400" spc="0">
                <a:solidFill>
                  <a:schemeClr val="accent1"/>
                </a:solidFill>
              </a:defRPr>
            </a:lvl1pPr>
          </a:lstStyle>
          <a:p>
            <a:r>
              <a:rPr lang="en-US" dirty="0" smtClean="0"/>
              <a:t>Click to edit Master title style</a:t>
            </a:r>
            <a:endParaRPr lang="en-US" dirty="0"/>
          </a:p>
        </p:txBody>
      </p:sp>
      <p:cxnSp>
        <p:nvCxnSpPr>
          <p:cNvPr id="15" name="Straight Connector 14"/>
          <p:cNvCxnSpPr/>
          <p:nvPr userDrawn="1"/>
        </p:nvCxnSpPr>
        <p:spPr>
          <a:xfrm>
            <a:off x="353648"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smtClean="0"/>
              <a:t>Name of presenter, title and email</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dirty="0" smtClean="0"/>
              <a:t>Click to edit Master text styles</a:t>
            </a:r>
          </a:p>
        </p:txBody>
      </p:sp>
      <p:pic>
        <p:nvPicPr>
          <p:cNvPr id="36" name="Picture 35" descr="Corporate_Primary_1 Line Tag_2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63" y="872837"/>
            <a:ext cx="4793376" cy="1115568"/>
          </a:xfrm>
          <a:prstGeom prst="rect">
            <a:avLst/>
          </a:prstGeom>
        </p:spPr>
      </p:pic>
    </p:spTree>
    <p:extLst>
      <p:ext uri="{BB962C8B-B14F-4D97-AF65-F5344CB8AC3E}">
        <p14:creationId xmlns:p14="http://schemas.microsoft.com/office/powerpoint/2010/main" val="356459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912"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878" y="1599480"/>
            <a:ext cx="3743722" cy="4622864"/>
          </a:xfrm>
          <a:solidFill>
            <a:schemeClr val="accent2">
              <a:lumMod val="20000"/>
              <a:lumOff val="80000"/>
            </a:schemeClr>
          </a:solidFill>
        </p:spPr>
        <p:txBody>
          <a:bodyPr lIns="182880" tIns="182880" rIns="182880" bIns="18288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229099" y="1599480"/>
            <a:ext cx="3730752" cy="4622864"/>
          </a:xfrm>
          <a:solidFill>
            <a:schemeClr val="accent2">
              <a:lumMod val="20000"/>
              <a:lumOff val="80000"/>
            </a:schemeClr>
          </a:solidFill>
        </p:spPr>
        <p:txBody>
          <a:bodyPr lIns="182880" tIns="182880" rIns="182880" bIns="18288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4"/>
          <p:cNvSpPr>
            <a:spLocks noGrp="1"/>
          </p:cNvSpPr>
          <p:nvPr>
            <p:ph sz="half" idx="17"/>
          </p:nvPr>
        </p:nvSpPr>
        <p:spPr>
          <a:xfrm>
            <a:off x="8109614" y="1599480"/>
            <a:ext cx="3736459" cy="4622864"/>
          </a:xfrm>
          <a:solidFill>
            <a:schemeClr val="accent2">
              <a:lumMod val="20000"/>
              <a:lumOff val="80000"/>
            </a:schemeClr>
          </a:solidFill>
        </p:spPr>
        <p:txBody>
          <a:bodyPr lIns="182880" tIns="182880" rIns="182880" bIns="18288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009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2480258"/>
            <a:ext cx="3755988" cy="3112046"/>
          </a:xfrm>
        </p:spPr>
        <p:txBody>
          <a:bodyPr lIns="9144" rIns="9144"/>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201062" y="2480258"/>
            <a:ext cx="3735930" cy="3112046"/>
          </a:xfrm>
        </p:spPr>
        <p:txBody>
          <a:bodyPr lIns="9144" rIns="9144"/>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4"/>
          <p:cNvSpPr>
            <a:spLocks noGrp="1"/>
          </p:cNvSpPr>
          <p:nvPr>
            <p:ph sz="half" idx="17"/>
          </p:nvPr>
        </p:nvSpPr>
        <p:spPr>
          <a:xfrm>
            <a:off x="8081106" y="2480258"/>
            <a:ext cx="3766148" cy="3112046"/>
          </a:xfrm>
        </p:spPr>
        <p:txBody>
          <a:bodyPr lIns="9144" rIns="9144"/>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4"/>
          <p:cNvSpPr>
            <a:spLocks noGrp="1"/>
          </p:cNvSpPr>
          <p:nvPr>
            <p:ph type="body" sz="quarter" idx="25"/>
          </p:nvPr>
        </p:nvSpPr>
        <p:spPr>
          <a:xfrm>
            <a:off x="338328" y="1600201"/>
            <a:ext cx="375926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dirty="0" smtClean="0"/>
              <a:t>Click to edit Master text styles</a:t>
            </a:r>
          </a:p>
        </p:txBody>
      </p:sp>
      <p:sp>
        <p:nvSpPr>
          <p:cNvPr id="26" name="Text Placeholder 4"/>
          <p:cNvSpPr>
            <a:spLocks noGrp="1"/>
          </p:cNvSpPr>
          <p:nvPr>
            <p:ph type="body" sz="quarter" idx="26"/>
          </p:nvPr>
        </p:nvSpPr>
        <p:spPr>
          <a:xfrm>
            <a:off x="4220789" y="1600201"/>
            <a:ext cx="37318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dirty="0" smtClean="0"/>
              <a:t>Click to edit Master text styles</a:t>
            </a:r>
          </a:p>
        </p:txBody>
      </p:sp>
      <p:sp>
        <p:nvSpPr>
          <p:cNvPr id="28" name="Text Placeholder 4"/>
          <p:cNvSpPr>
            <a:spLocks noGrp="1"/>
          </p:cNvSpPr>
          <p:nvPr>
            <p:ph type="body" sz="quarter" idx="27"/>
          </p:nvPr>
        </p:nvSpPr>
        <p:spPr>
          <a:xfrm>
            <a:off x="8104050" y="1600201"/>
            <a:ext cx="3749811"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dirty="0" smtClean="0"/>
              <a:t>Click to edit Master text styles</a:t>
            </a:r>
          </a:p>
        </p:txBody>
      </p:sp>
      <p:sp>
        <p:nvSpPr>
          <p:cNvPr id="6" name="Text Placeholder 5"/>
          <p:cNvSpPr>
            <a:spLocks noGrp="1"/>
          </p:cNvSpPr>
          <p:nvPr>
            <p:ph type="body" sz="quarter" idx="28"/>
          </p:nvPr>
        </p:nvSpPr>
        <p:spPr>
          <a:xfrm>
            <a:off x="8080049" y="5660496"/>
            <a:ext cx="3770416" cy="225703"/>
          </a:xfrm>
        </p:spPr>
        <p:txBody>
          <a:bodyPr wrap="square" lIns="9144" rIns="9144">
            <a:spAutoFit/>
          </a:bodyPr>
          <a:lstStyle>
            <a:lvl1pPr marL="0" indent="0">
              <a:buClr>
                <a:schemeClr val="bg2"/>
              </a:buClr>
              <a:buSzPct val="80000"/>
              <a:buFont typeface="Wingdings" panose="05000000000000000000" pitchFamily="2" charset="2"/>
              <a:buNone/>
              <a:defRPr lang="en-US" sz="1600" kern="1200" spc="-30" baseline="0" dirty="0">
                <a:solidFill>
                  <a:srgbClr val="0079A8"/>
                </a:solidFill>
                <a:latin typeface="Salesforce Sans"/>
                <a:ea typeface="+mn-ea"/>
                <a:cs typeface="+mn-cs"/>
              </a:defRPr>
            </a:lvl1pPr>
          </a:lstStyle>
          <a:p>
            <a:pPr marL="0" lv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None/>
            </a:pPr>
            <a:r>
              <a:rPr lang="en-US" dirty="0" smtClean="0"/>
              <a:t>Click to edit Master text styles</a:t>
            </a:r>
            <a:endParaRPr lang="en-US" dirty="0"/>
          </a:p>
        </p:txBody>
      </p:sp>
      <p:sp>
        <p:nvSpPr>
          <p:cNvPr id="30" name="Text Placeholder 29"/>
          <p:cNvSpPr>
            <a:spLocks noGrp="1"/>
          </p:cNvSpPr>
          <p:nvPr>
            <p:ph type="body" sz="quarter" idx="32"/>
          </p:nvPr>
        </p:nvSpPr>
        <p:spPr>
          <a:xfrm>
            <a:off x="338328" y="5660496"/>
            <a:ext cx="3730752" cy="225703"/>
          </a:xfrm>
        </p:spPr>
        <p:txBody>
          <a:bodyPr lIns="9144" rIns="9144">
            <a:spAutoFit/>
          </a:bodyPr>
          <a:lstStyle>
            <a:lvl1pPr marL="0" indent="0">
              <a:buNone/>
              <a:defRPr sz="1600">
                <a:solidFill>
                  <a:srgbClr val="0079A8"/>
                </a:solidFill>
              </a:defRPr>
            </a:lvl1pPr>
          </a:lstStyle>
          <a:p>
            <a:pPr lvl="0"/>
            <a:r>
              <a:rPr lang="en-US" dirty="0" smtClean="0"/>
              <a:t>Click to edit Master text styles</a:t>
            </a:r>
            <a:endParaRPr lang="en-US" dirty="0"/>
          </a:p>
        </p:txBody>
      </p:sp>
      <p:sp>
        <p:nvSpPr>
          <p:cNvPr id="33" name="Text Placeholder 29"/>
          <p:cNvSpPr>
            <a:spLocks noGrp="1"/>
          </p:cNvSpPr>
          <p:nvPr>
            <p:ph type="body" sz="quarter" idx="33"/>
          </p:nvPr>
        </p:nvSpPr>
        <p:spPr>
          <a:xfrm>
            <a:off x="4221870" y="5660496"/>
            <a:ext cx="3730752" cy="225703"/>
          </a:xfrm>
        </p:spPr>
        <p:txBody>
          <a:bodyPr lIns="9144" rIns="9144">
            <a:spAutoFit/>
          </a:bodyPr>
          <a:lstStyle>
            <a:lvl1pPr marL="0" indent="0">
              <a:buNone/>
              <a:defRPr sz="1600">
                <a:solidFill>
                  <a:srgbClr val="0079A8"/>
                </a:solidFill>
              </a:defRPr>
            </a:lvl1pPr>
          </a:lstStyle>
          <a:p>
            <a:pPr lvl="0"/>
            <a:r>
              <a:rPr lang="en-US" dirty="0" smtClean="0"/>
              <a:t>Click to edit Master text styles</a:t>
            </a:r>
            <a:endParaRPr lang="en-US" dirty="0"/>
          </a:p>
        </p:txBody>
      </p:sp>
      <p:sp>
        <p:nvSpPr>
          <p:cNvPr id="25" name="Title 24"/>
          <p:cNvSpPr>
            <a:spLocks noGrp="1"/>
          </p:cNvSpPr>
          <p:nvPr>
            <p:ph type="title"/>
          </p:nvPr>
        </p:nvSpPr>
        <p:spPr/>
        <p:txBody>
          <a:bodyPr/>
          <a:lstStyle/>
          <a:p>
            <a:r>
              <a:rPr lang="en-US" smtClean="0"/>
              <a:t>Click to edit Master title style</a:t>
            </a:r>
            <a:endParaRPr lang="en-US"/>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183219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336549" y="1597025"/>
            <a:ext cx="3752871" cy="3980821"/>
          </a:xfrm>
        </p:spPr>
        <p:txBody>
          <a:bodyPr/>
          <a:lstStyle/>
          <a:p>
            <a:endParaRPr lang="en-US" dirty="0"/>
          </a:p>
        </p:txBody>
      </p:sp>
      <p:sp>
        <p:nvSpPr>
          <p:cNvPr id="63" name="Picture Placeholder 61"/>
          <p:cNvSpPr>
            <a:spLocks noGrp="1"/>
          </p:cNvSpPr>
          <p:nvPr>
            <p:ph type="pic" sz="quarter" idx="18"/>
          </p:nvPr>
        </p:nvSpPr>
        <p:spPr>
          <a:xfrm>
            <a:off x="4229382" y="1597025"/>
            <a:ext cx="3725862" cy="3980821"/>
          </a:xfrm>
        </p:spPr>
        <p:txBody>
          <a:bodyPr/>
          <a:lstStyle/>
          <a:p>
            <a:endParaRPr lang="en-US"/>
          </a:p>
        </p:txBody>
      </p:sp>
      <p:sp>
        <p:nvSpPr>
          <p:cNvPr id="64" name="Picture Placeholder 61"/>
          <p:cNvSpPr>
            <a:spLocks noGrp="1"/>
          </p:cNvSpPr>
          <p:nvPr>
            <p:ph type="pic" sz="quarter" idx="19"/>
          </p:nvPr>
        </p:nvSpPr>
        <p:spPr>
          <a:xfrm>
            <a:off x="8101820" y="1597025"/>
            <a:ext cx="3746255" cy="3980821"/>
          </a:xfrm>
        </p:spPr>
        <p:txBody>
          <a:bodyPr/>
          <a:lstStyle/>
          <a:p>
            <a:endParaRPr lang="en-US" dirty="0"/>
          </a:p>
        </p:txBody>
      </p:sp>
      <p:cxnSp>
        <p:nvCxnSpPr>
          <p:cNvPr id="65" name="Straight Connector 64"/>
          <p:cNvCxnSpPr/>
          <p:nvPr userDrawn="1"/>
        </p:nvCxnSpPr>
        <p:spPr>
          <a:xfrm>
            <a:off x="333565"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337217" y="5786195"/>
            <a:ext cx="3749040" cy="502850"/>
          </a:xfrm>
        </p:spPr>
        <p:txBody>
          <a:bodyPr/>
          <a:lstStyle>
            <a:lvl1pPr>
              <a:buNone/>
              <a:defRPr sz="1400" spc="0"/>
            </a:lvl1pPr>
          </a:lstStyle>
          <a:p>
            <a:pPr lvl="0"/>
            <a:r>
              <a:rPr lang="en-US" dirty="0" smtClean="0"/>
              <a:t>Click to edit Master text styles</a:t>
            </a:r>
            <a:endParaRPr lang="en-US" dirty="0"/>
          </a:p>
        </p:txBody>
      </p:sp>
      <p:cxnSp>
        <p:nvCxnSpPr>
          <p:cNvPr id="67" name="Straight Connector 66"/>
          <p:cNvCxnSpPr/>
          <p:nvPr userDrawn="1"/>
        </p:nvCxnSpPr>
        <p:spPr>
          <a:xfrm>
            <a:off x="4229382" y="5702300"/>
            <a:ext cx="3732576"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4218268" y="5786195"/>
            <a:ext cx="3749040" cy="502850"/>
          </a:xfrm>
        </p:spPr>
        <p:txBody>
          <a:bodyPr/>
          <a:lstStyle>
            <a:lvl1pPr>
              <a:buNone/>
              <a:defRPr sz="1400" spc="0"/>
            </a:lvl1pPr>
          </a:lstStyle>
          <a:p>
            <a:pPr lvl="0"/>
            <a:r>
              <a:rPr lang="en-US" dirty="0" smtClean="0"/>
              <a:t>Click to edit Master text styles</a:t>
            </a:r>
            <a:endParaRPr lang="en-US" dirty="0"/>
          </a:p>
        </p:txBody>
      </p:sp>
      <p:cxnSp>
        <p:nvCxnSpPr>
          <p:cNvPr id="69" name="Straight Connector 68"/>
          <p:cNvCxnSpPr/>
          <p:nvPr userDrawn="1"/>
        </p:nvCxnSpPr>
        <p:spPr>
          <a:xfrm>
            <a:off x="8101820"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8112687" y="5786195"/>
            <a:ext cx="3749040" cy="502850"/>
          </a:xfrm>
        </p:spPr>
        <p:txBody>
          <a:bodyPr/>
          <a:lstStyle>
            <a:lvl1pPr>
              <a:buNone/>
              <a:defRPr sz="1400" spc="0"/>
            </a:lvl1pPr>
          </a:lstStyle>
          <a:p>
            <a:pPr lvl="0"/>
            <a:r>
              <a:rPr lang="en-US" dirty="0" smtClean="0"/>
              <a:t>Click to edit Master text styles</a:t>
            </a:r>
            <a:endParaRPr lang="en-US" dirty="0"/>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3" name="Title 2"/>
          <p:cNvSpPr>
            <a:spLocks noGrp="1"/>
          </p:cNvSpPr>
          <p:nvPr>
            <p:ph type="title"/>
          </p:nvPr>
        </p:nvSpPr>
        <p:spPr/>
        <p:txBody>
          <a:bodyPr/>
          <a:lstStyle>
            <a:lvl1pPr>
              <a:defRPr spc="0"/>
            </a:lvl1pPr>
          </a:lstStyle>
          <a:p>
            <a:r>
              <a:rPr lang="en-US" smtClean="0"/>
              <a:t>Click to edit Master title style</a:t>
            </a:r>
            <a:endParaRPr lang="en-US"/>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154494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umn photos">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22" name="Picture Placeholder 4"/>
          <p:cNvSpPr>
            <a:spLocks noGrp="1"/>
          </p:cNvSpPr>
          <p:nvPr>
            <p:ph type="pic" sz="quarter" idx="24"/>
          </p:nvPr>
        </p:nvSpPr>
        <p:spPr>
          <a:xfrm>
            <a:off x="332623" y="1703211"/>
            <a:ext cx="2727179" cy="3908085"/>
          </a:xfrm>
        </p:spPr>
        <p:txBody>
          <a:bodyPr anchor="ctr"/>
          <a:lstStyle>
            <a:lvl1pPr marL="0" indent="0" algn="ctr">
              <a:buNone/>
              <a:defRPr sz="1800">
                <a:solidFill>
                  <a:schemeClr val="accent2"/>
                </a:solidFill>
              </a:defRPr>
            </a:lvl1pPr>
          </a:lstStyle>
          <a:p>
            <a:r>
              <a:rPr lang="en-US" dirty="0" smtClean="0"/>
              <a:t>Click icon to add picture</a:t>
            </a:r>
            <a:endParaRPr lang="en-US" dirty="0"/>
          </a:p>
        </p:txBody>
      </p:sp>
      <p:sp>
        <p:nvSpPr>
          <p:cNvPr id="23" name="Picture Placeholder 4"/>
          <p:cNvSpPr>
            <a:spLocks noGrp="1"/>
          </p:cNvSpPr>
          <p:nvPr>
            <p:ph type="pic" sz="quarter" idx="25"/>
          </p:nvPr>
        </p:nvSpPr>
        <p:spPr>
          <a:xfrm>
            <a:off x="3257205" y="1703211"/>
            <a:ext cx="2727179" cy="3908085"/>
          </a:xfrm>
        </p:spPr>
        <p:txBody>
          <a:bodyPr anchor="ctr"/>
          <a:lstStyle>
            <a:lvl1pPr marL="0" indent="0" algn="ctr">
              <a:buNone/>
              <a:defRPr sz="1800">
                <a:solidFill>
                  <a:schemeClr val="accent2"/>
                </a:solidFill>
              </a:defRPr>
            </a:lvl1pPr>
          </a:lstStyle>
          <a:p>
            <a:r>
              <a:rPr lang="en-US" smtClean="0"/>
              <a:t>Click icon to add picture</a:t>
            </a:r>
            <a:endParaRPr lang="en-US"/>
          </a:p>
        </p:txBody>
      </p:sp>
      <p:sp>
        <p:nvSpPr>
          <p:cNvPr id="24" name="Picture Placeholder 4"/>
          <p:cNvSpPr>
            <a:spLocks noGrp="1"/>
          </p:cNvSpPr>
          <p:nvPr>
            <p:ph type="pic" sz="quarter" idx="26"/>
          </p:nvPr>
        </p:nvSpPr>
        <p:spPr>
          <a:xfrm>
            <a:off x="6181787" y="1703211"/>
            <a:ext cx="2727179" cy="3908085"/>
          </a:xfrm>
        </p:spPr>
        <p:txBody>
          <a:bodyPr anchor="ctr"/>
          <a:lstStyle>
            <a:lvl1pPr marL="0" indent="0" algn="ctr">
              <a:buNone/>
              <a:defRPr sz="1800">
                <a:solidFill>
                  <a:schemeClr val="accent2"/>
                </a:solidFill>
              </a:defRPr>
            </a:lvl1pPr>
          </a:lstStyle>
          <a:p>
            <a:r>
              <a:rPr lang="en-US" smtClean="0"/>
              <a:t>Click icon to add picture</a:t>
            </a:r>
            <a:endParaRPr lang="en-US"/>
          </a:p>
        </p:txBody>
      </p:sp>
      <p:sp>
        <p:nvSpPr>
          <p:cNvPr id="37" name="Picture Placeholder 4"/>
          <p:cNvSpPr>
            <a:spLocks noGrp="1"/>
          </p:cNvSpPr>
          <p:nvPr>
            <p:ph type="pic" sz="quarter" idx="27"/>
          </p:nvPr>
        </p:nvSpPr>
        <p:spPr>
          <a:xfrm>
            <a:off x="9106369" y="1703211"/>
            <a:ext cx="2727179" cy="3908085"/>
          </a:xfrm>
        </p:spPr>
        <p:txBody>
          <a:bodyPr anchor="ctr"/>
          <a:lstStyle>
            <a:lvl1pPr marL="0" indent="0" algn="ctr">
              <a:buNone/>
              <a:defRPr sz="1800">
                <a:solidFill>
                  <a:schemeClr val="accent2"/>
                </a:solidFill>
              </a:defRPr>
            </a:lvl1pPr>
          </a:lstStyle>
          <a:p>
            <a:r>
              <a:rPr lang="en-US" dirty="0" smtClean="0"/>
              <a:t>Click icon to add picture</a:t>
            </a:r>
            <a:endParaRPr lang="en-US" dirty="0"/>
          </a:p>
        </p:txBody>
      </p:sp>
      <p:cxnSp>
        <p:nvCxnSpPr>
          <p:cNvPr id="5" name="Straight Connector 4"/>
          <p:cNvCxnSpPr/>
          <p:nvPr userDrawn="1"/>
        </p:nvCxnSpPr>
        <p:spPr>
          <a:xfrm>
            <a:off x="33832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87492"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1325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333375" y="5786195"/>
            <a:ext cx="2720975" cy="502850"/>
          </a:xfrm>
        </p:spPr>
        <p:txBody>
          <a:bodyPr/>
          <a:lstStyle>
            <a:lvl1pPr>
              <a:buNone/>
              <a:defRPr sz="1400"/>
            </a:lvl1pPr>
          </a:lstStyle>
          <a:p>
            <a:pPr lvl="0"/>
            <a:r>
              <a:rPr lang="en-US" dirty="0" smtClean="0"/>
              <a:t>Click to edit Master text styles</a:t>
            </a:r>
            <a:endParaRPr lang="en-US" dirty="0"/>
          </a:p>
        </p:txBody>
      </p:sp>
      <p:sp>
        <p:nvSpPr>
          <p:cNvPr id="77" name="Text Placeholder 3"/>
          <p:cNvSpPr>
            <a:spLocks noGrp="1"/>
          </p:cNvSpPr>
          <p:nvPr>
            <p:ph type="body" sz="quarter" idx="29"/>
          </p:nvPr>
        </p:nvSpPr>
        <p:spPr>
          <a:xfrm>
            <a:off x="3264408" y="5786195"/>
            <a:ext cx="2720975" cy="502850"/>
          </a:xfrm>
        </p:spPr>
        <p:txBody>
          <a:bodyPr/>
          <a:lstStyle>
            <a:lvl1pPr>
              <a:buNone/>
              <a:defRPr sz="1400"/>
            </a:lvl1pPr>
          </a:lstStyle>
          <a:p>
            <a:pPr lvl="0"/>
            <a:r>
              <a:rPr lang="en-US" dirty="0" smtClean="0"/>
              <a:t>Click to edit Master text styles</a:t>
            </a:r>
            <a:endParaRPr lang="en-US" dirty="0"/>
          </a:p>
        </p:txBody>
      </p:sp>
      <p:sp>
        <p:nvSpPr>
          <p:cNvPr id="78" name="Text Placeholder 3"/>
          <p:cNvSpPr>
            <a:spLocks noGrp="1"/>
          </p:cNvSpPr>
          <p:nvPr>
            <p:ph type="body" sz="quarter" idx="30"/>
          </p:nvPr>
        </p:nvSpPr>
        <p:spPr>
          <a:xfrm>
            <a:off x="6190488" y="5786195"/>
            <a:ext cx="2720975" cy="502850"/>
          </a:xfrm>
        </p:spPr>
        <p:txBody>
          <a:bodyPr/>
          <a:lstStyle>
            <a:lvl1pPr>
              <a:buNone/>
              <a:defRPr sz="1400"/>
            </a:lvl1pPr>
          </a:lstStyle>
          <a:p>
            <a:pPr lvl="0"/>
            <a:r>
              <a:rPr lang="en-US" dirty="0" smtClean="0"/>
              <a:t>Click to edit Master text styles</a:t>
            </a:r>
            <a:endParaRPr lang="en-US" dirty="0"/>
          </a:p>
        </p:txBody>
      </p:sp>
      <p:sp>
        <p:nvSpPr>
          <p:cNvPr id="79" name="Text Placeholder 3"/>
          <p:cNvSpPr>
            <a:spLocks noGrp="1"/>
          </p:cNvSpPr>
          <p:nvPr>
            <p:ph type="body" sz="quarter" idx="31"/>
          </p:nvPr>
        </p:nvSpPr>
        <p:spPr>
          <a:xfrm>
            <a:off x="9113258" y="5786195"/>
            <a:ext cx="2720975" cy="502850"/>
          </a:xfrm>
        </p:spPr>
        <p:txBody>
          <a:bodyPr/>
          <a:lstStyle>
            <a:lvl1pPr>
              <a:buNone/>
              <a:defRPr sz="1400"/>
            </a:lvl1pPr>
          </a:lstStyle>
          <a:p>
            <a:pPr lvl="0"/>
            <a:r>
              <a:rPr lang="en-US" dirty="0" smtClean="0"/>
              <a:t>Click to edit Master text styles</a:t>
            </a:r>
            <a:endParaRPr lang="en-US" dirty="0"/>
          </a:p>
        </p:txBody>
      </p: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13119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column multi">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38328"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Content Placeholder 8"/>
          <p:cNvSpPr>
            <a:spLocks noGrp="1"/>
          </p:cNvSpPr>
          <p:nvPr>
            <p:ph sz="quarter" idx="11"/>
          </p:nvPr>
        </p:nvSpPr>
        <p:spPr>
          <a:xfrm>
            <a:off x="3272035"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Content Placeholder 10"/>
          <p:cNvSpPr>
            <a:spLocks noGrp="1"/>
          </p:cNvSpPr>
          <p:nvPr>
            <p:ph sz="quarter" idx="12"/>
          </p:nvPr>
        </p:nvSpPr>
        <p:spPr>
          <a:xfrm>
            <a:off x="6205742"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3" name="Content Placeholder 12"/>
          <p:cNvSpPr>
            <a:spLocks noGrp="1"/>
          </p:cNvSpPr>
          <p:nvPr>
            <p:ph sz="quarter" idx="13"/>
          </p:nvPr>
        </p:nvSpPr>
        <p:spPr>
          <a:xfrm>
            <a:off x="9139449" y="3526970"/>
            <a:ext cx="2715768" cy="2700093"/>
          </a:xfrm>
        </p:spPr>
        <p:txBody>
          <a:bodyPr/>
          <a:lstStyle>
            <a:lvl1pPr>
              <a:defRPr sz="1800"/>
            </a:lvl1pPr>
            <a:lvl2pPr>
              <a:defRPr sz="1600"/>
            </a:lvl2pPr>
            <a:lvl3pPr>
              <a:defRPr sz="1400"/>
            </a:lvl3pPr>
            <a:lvl4pPr>
              <a:defRPr sz="14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2" name="Picture Placeholder 4"/>
          <p:cNvSpPr>
            <a:spLocks noGrp="1"/>
          </p:cNvSpPr>
          <p:nvPr>
            <p:ph type="pic" sz="quarter" idx="24"/>
          </p:nvPr>
        </p:nvSpPr>
        <p:spPr>
          <a:xfrm>
            <a:off x="344424" y="1703212"/>
            <a:ext cx="2703576" cy="1695238"/>
          </a:xfrm>
        </p:spPr>
        <p:txBody>
          <a:bodyPr anchor="ctr"/>
          <a:lstStyle>
            <a:lvl1pPr marL="0" indent="0" algn="ctr">
              <a:buNone/>
              <a:defRPr sz="1800">
                <a:solidFill>
                  <a:schemeClr val="accent2"/>
                </a:solidFill>
              </a:defRPr>
            </a:lvl1pPr>
          </a:lstStyle>
          <a:p>
            <a:r>
              <a:rPr lang="en-US" dirty="0" smtClean="0"/>
              <a:t>Click icon to add picture</a:t>
            </a:r>
            <a:endParaRPr lang="en-US" dirty="0"/>
          </a:p>
        </p:txBody>
      </p:sp>
      <p:sp>
        <p:nvSpPr>
          <p:cNvPr id="23" name="Picture Placeholder 4"/>
          <p:cNvSpPr>
            <a:spLocks noGrp="1"/>
          </p:cNvSpPr>
          <p:nvPr>
            <p:ph type="pic" sz="quarter" idx="25"/>
          </p:nvPr>
        </p:nvSpPr>
        <p:spPr>
          <a:xfrm>
            <a:off x="3266831" y="1703212"/>
            <a:ext cx="2723180" cy="1695238"/>
          </a:xfrm>
        </p:spPr>
        <p:txBody>
          <a:bodyPr anchor="ctr"/>
          <a:lstStyle>
            <a:lvl1pPr marL="0" indent="0" algn="ctr">
              <a:buNone/>
              <a:defRPr sz="1800">
                <a:solidFill>
                  <a:schemeClr val="accent2"/>
                </a:solidFill>
              </a:defRPr>
            </a:lvl1pPr>
          </a:lstStyle>
          <a:p>
            <a:r>
              <a:rPr lang="en-US" dirty="0" smtClean="0"/>
              <a:t>Click icon to add picture</a:t>
            </a:r>
            <a:endParaRPr lang="en-US" dirty="0"/>
          </a:p>
        </p:txBody>
      </p:sp>
      <p:sp>
        <p:nvSpPr>
          <p:cNvPr id="24" name="Picture Placeholder 4"/>
          <p:cNvSpPr>
            <a:spLocks noGrp="1"/>
          </p:cNvSpPr>
          <p:nvPr>
            <p:ph type="pic" sz="quarter" idx="26"/>
          </p:nvPr>
        </p:nvSpPr>
        <p:spPr>
          <a:xfrm>
            <a:off x="6205415" y="1703212"/>
            <a:ext cx="2705660" cy="1695238"/>
          </a:xfrm>
        </p:spPr>
        <p:txBody>
          <a:bodyPr anchor="ctr"/>
          <a:lstStyle>
            <a:lvl1pPr marL="0" indent="0" algn="ctr">
              <a:buNone/>
              <a:defRPr sz="1800">
                <a:solidFill>
                  <a:schemeClr val="accent2"/>
                </a:solidFill>
              </a:defRPr>
            </a:lvl1pPr>
          </a:lstStyle>
          <a:p>
            <a:r>
              <a:rPr lang="en-US" smtClean="0"/>
              <a:t>Click icon to add picture</a:t>
            </a:r>
            <a:endParaRPr lang="en-US"/>
          </a:p>
        </p:txBody>
      </p:sp>
      <p:sp>
        <p:nvSpPr>
          <p:cNvPr id="37" name="Picture Placeholder 4"/>
          <p:cNvSpPr>
            <a:spLocks noGrp="1"/>
          </p:cNvSpPr>
          <p:nvPr>
            <p:ph type="pic" sz="quarter" idx="27"/>
          </p:nvPr>
        </p:nvSpPr>
        <p:spPr>
          <a:xfrm>
            <a:off x="9126479" y="1703212"/>
            <a:ext cx="2724209" cy="1695238"/>
          </a:xfrm>
        </p:spPr>
        <p:txBody>
          <a:bodyPr anchor="ctr"/>
          <a:lstStyle>
            <a:lvl1pPr marL="0" indent="0" algn="ctr">
              <a:buNone/>
              <a:defRPr sz="1800">
                <a:solidFill>
                  <a:schemeClr val="accent2"/>
                </a:solidFill>
              </a:defRPr>
            </a:lvl1pPr>
          </a:lstStyle>
          <a:p>
            <a:r>
              <a:rPr lang="en-US" dirty="0" smtClean="0"/>
              <a:t>Click icon to add picture</a:t>
            </a:r>
            <a:endParaRPr lang="en-US" dirty="0"/>
          </a:p>
        </p:txBody>
      </p:sp>
      <p:cxnSp>
        <p:nvCxnSpPr>
          <p:cNvPr id="5" name="Straight Connector 4"/>
          <p:cNvCxnSpPr/>
          <p:nvPr userDrawn="1"/>
        </p:nvCxnSpPr>
        <p:spPr>
          <a:xfrm>
            <a:off x="338328"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953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36140"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137871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lit_4-column">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33832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4" name="Text Placeholder 6"/>
          <p:cNvSpPr>
            <a:spLocks noGrp="1"/>
          </p:cNvSpPr>
          <p:nvPr>
            <p:ph type="body" sz="quarter" idx="30" hasCustomPrompt="1"/>
          </p:nvPr>
        </p:nvSpPr>
        <p:spPr>
          <a:xfrm>
            <a:off x="914241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5" name="Text Placeholder 6"/>
          <p:cNvSpPr>
            <a:spLocks noGrp="1"/>
          </p:cNvSpPr>
          <p:nvPr>
            <p:ph type="body" sz="quarter" idx="31" hasCustomPrompt="1"/>
          </p:nvPr>
        </p:nvSpPr>
        <p:spPr>
          <a:xfrm>
            <a:off x="620771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6" name="Text Placeholder 6"/>
          <p:cNvSpPr>
            <a:spLocks noGrp="1"/>
          </p:cNvSpPr>
          <p:nvPr>
            <p:ph type="body" sz="quarter" idx="32" hasCustomPrompt="1"/>
          </p:nvPr>
        </p:nvSpPr>
        <p:spPr>
          <a:xfrm>
            <a:off x="327302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50" name="Rectangle 1"/>
          <p:cNvSpPr/>
          <p:nvPr userDrawn="1"/>
        </p:nvSpPr>
        <p:spPr>
          <a:xfrm>
            <a:off x="-1"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338328"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a:t>
            </a:r>
          </a:p>
        </p:txBody>
      </p:sp>
      <p:sp>
        <p:nvSpPr>
          <p:cNvPr id="56" name="Text Placeholder 17"/>
          <p:cNvSpPr>
            <a:spLocks noGrp="1"/>
          </p:cNvSpPr>
          <p:nvPr>
            <p:ph type="body" sz="quarter" idx="18"/>
          </p:nvPr>
        </p:nvSpPr>
        <p:spPr>
          <a:xfrm>
            <a:off x="3270537" y="3969097"/>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dirty="0" smtClean="0"/>
              <a:t>Click to edit Master text styles</a:t>
            </a:r>
          </a:p>
          <a:p>
            <a:pPr lvl="1"/>
            <a:r>
              <a:rPr lang="en-US" dirty="0" smtClean="0"/>
              <a:t>Second level</a:t>
            </a:r>
          </a:p>
          <a:p>
            <a:pPr marL="228600" lvl="2" indent="-6350">
              <a:buNone/>
            </a:pPr>
            <a:r>
              <a:rPr lang="en-US" dirty="0" smtClean="0"/>
              <a:t>Third level (last)</a:t>
            </a:r>
          </a:p>
        </p:txBody>
      </p:sp>
      <p:sp>
        <p:nvSpPr>
          <p:cNvPr id="57" name="Text Placeholder 17"/>
          <p:cNvSpPr>
            <a:spLocks noGrp="1"/>
          </p:cNvSpPr>
          <p:nvPr>
            <p:ph type="body" sz="quarter" idx="19"/>
          </p:nvPr>
        </p:nvSpPr>
        <p:spPr>
          <a:xfrm>
            <a:off x="6202746" y="3968750"/>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dirty="0" smtClean="0"/>
              <a:t>Click to edit Master text styles</a:t>
            </a:r>
          </a:p>
          <a:p>
            <a:pPr lvl="1"/>
            <a:r>
              <a:rPr lang="en-US" dirty="0" smtClean="0"/>
              <a:t>Second level</a:t>
            </a:r>
          </a:p>
          <a:p>
            <a:pPr marL="228600" lvl="2" indent="-6350">
              <a:buNone/>
            </a:pPr>
            <a:r>
              <a:rPr lang="en-US" dirty="0" smtClean="0"/>
              <a:t>Third level (last)</a:t>
            </a:r>
          </a:p>
        </p:txBody>
      </p:sp>
      <p:sp>
        <p:nvSpPr>
          <p:cNvPr id="58" name="Text Placeholder 17"/>
          <p:cNvSpPr>
            <a:spLocks noGrp="1"/>
          </p:cNvSpPr>
          <p:nvPr>
            <p:ph type="body" sz="quarter" idx="20"/>
          </p:nvPr>
        </p:nvSpPr>
        <p:spPr>
          <a:xfrm>
            <a:off x="9134956" y="3974592"/>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dirty="0" smtClean="0"/>
              <a:t>Click to edit Master text styles</a:t>
            </a:r>
          </a:p>
          <a:p>
            <a:pPr lvl="1"/>
            <a:r>
              <a:rPr lang="en-US" dirty="0" smtClean="0"/>
              <a:t>Second level</a:t>
            </a:r>
          </a:p>
          <a:p>
            <a:pPr marL="228600" lvl="2" indent="-6350">
              <a:buNone/>
            </a:pPr>
            <a:r>
              <a:rPr lang="en-US" dirty="0" smtClean="0"/>
              <a:t>Third level (last)</a:t>
            </a:r>
          </a:p>
        </p:txBody>
      </p:sp>
      <p:sp>
        <p:nvSpPr>
          <p:cNvPr id="59" name="Text Placeholder 17"/>
          <p:cNvSpPr>
            <a:spLocks noGrp="1"/>
          </p:cNvSpPr>
          <p:nvPr>
            <p:ph type="body" sz="quarter" idx="21"/>
          </p:nvPr>
        </p:nvSpPr>
        <p:spPr>
          <a:xfrm>
            <a:off x="3270537"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a:t>
            </a:r>
          </a:p>
        </p:txBody>
      </p:sp>
      <p:sp>
        <p:nvSpPr>
          <p:cNvPr id="60" name="Text Placeholder 17"/>
          <p:cNvSpPr>
            <a:spLocks noGrp="1"/>
          </p:cNvSpPr>
          <p:nvPr>
            <p:ph type="body" sz="quarter" idx="22"/>
          </p:nvPr>
        </p:nvSpPr>
        <p:spPr>
          <a:xfrm>
            <a:off x="620274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a:t>
            </a:r>
          </a:p>
        </p:txBody>
      </p:sp>
      <p:sp>
        <p:nvSpPr>
          <p:cNvPr id="61" name="Text Placeholder 17"/>
          <p:cNvSpPr>
            <a:spLocks noGrp="1"/>
          </p:cNvSpPr>
          <p:nvPr>
            <p:ph type="body" sz="quarter" idx="23"/>
          </p:nvPr>
        </p:nvSpPr>
        <p:spPr>
          <a:xfrm>
            <a:off x="913495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a:t>
            </a:r>
          </a:p>
        </p:txBody>
      </p:sp>
      <p:sp>
        <p:nvSpPr>
          <p:cNvPr id="62" name="Picture Placeholder 4"/>
          <p:cNvSpPr>
            <a:spLocks noGrp="1"/>
          </p:cNvSpPr>
          <p:nvPr>
            <p:ph type="pic" sz="quarter" idx="24"/>
          </p:nvPr>
        </p:nvSpPr>
        <p:spPr>
          <a:xfrm>
            <a:off x="338328" y="1962364"/>
            <a:ext cx="2715768" cy="1695238"/>
          </a:xfrm>
        </p:spPr>
        <p:txBody>
          <a:bodyPr anchor="ctr"/>
          <a:lstStyle>
            <a:lvl1pPr marL="0" indent="0" algn="ctr">
              <a:buNone/>
              <a:defRPr sz="1800" spc="0">
                <a:solidFill>
                  <a:schemeClr val="bg1"/>
                </a:solidFill>
              </a:defRPr>
            </a:lvl1pPr>
          </a:lstStyle>
          <a:p>
            <a:r>
              <a:rPr lang="en-US" dirty="0" smtClean="0"/>
              <a:t>Click icon to add picture</a:t>
            </a:r>
            <a:endParaRPr lang="en-US" dirty="0"/>
          </a:p>
        </p:txBody>
      </p:sp>
      <p:sp>
        <p:nvSpPr>
          <p:cNvPr id="63" name="Picture Placeholder 4"/>
          <p:cNvSpPr>
            <a:spLocks noGrp="1"/>
          </p:cNvSpPr>
          <p:nvPr>
            <p:ph type="pic" sz="quarter" idx="25"/>
          </p:nvPr>
        </p:nvSpPr>
        <p:spPr>
          <a:xfrm>
            <a:off x="3270537" y="1962364"/>
            <a:ext cx="2715768" cy="1695238"/>
          </a:xfrm>
        </p:spPr>
        <p:txBody>
          <a:bodyPr anchor="ctr"/>
          <a:lstStyle>
            <a:lvl1pPr marL="0" indent="0" algn="ctr">
              <a:buNone/>
              <a:defRPr sz="1800" spc="0">
                <a:solidFill>
                  <a:schemeClr val="bg1"/>
                </a:solidFill>
              </a:defRPr>
            </a:lvl1pPr>
          </a:lstStyle>
          <a:p>
            <a:r>
              <a:rPr lang="en-US" smtClean="0"/>
              <a:t>Click icon to add picture</a:t>
            </a:r>
            <a:endParaRPr lang="en-US"/>
          </a:p>
        </p:txBody>
      </p:sp>
      <p:sp>
        <p:nvSpPr>
          <p:cNvPr id="64" name="Picture Placeholder 4"/>
          <p:cNvSpPr>
            <a:spLocks noGrp="1"/>
          </p:cNvSpPr>
          <p:nvPr>
            <p:ph type="pic" sz="quarter" idx="26"/>
          </p:nvPr>
        </p:nvSpPr>
        <p:spPr>
          <a:xfrm>
            <a:off x="6202746" y="1962364"/>
            <a:ext cx="2715768" cy="1695238"/>
          </a:xfrm>
        </p:spPr>
        <p:txBody>
          <a:bodyPr anchor="ctr"/>
          <a:lstStyle>
            <a:lvl1pPr marL="0" indent="0" algn="ctr">
              <a:buNone/>
              <a:defRPr sz="1800" spc="0">
                <a:solidFill>
                  <a:schemeClr val="bg1"/>
                </a:solidFill>
              </a:defRPr>
            </a:lvl1pPr>
          </a:lstStyle>
          <a:p>
            <a:r>
              <a:rPr lang="en-US" smtClean="0"/>
              <a:t>Click icon to add picture</a:t>
            </a:r>
            <a:endParaRPr lang="en-US"/>
          </a:p>
        </p:txBody>
      </p:sp>
      <p:sp>
        <p:nvSpPr>
          <p:cNvPr id="65" name="Picture Placeholder 4"/>
          <p:cNvSpPr>
            <a:spLocks noGrp="1"/>
          </p:cNvSpPr>
          <p:nvPr>
            <p:ph type="pic" sz="quarter" idx="27"/>
          </p:nvPr>
        </p:nvSpPr>
        <p:spPr>
          <a:xfrm>
            <a:off x="9134956" y="1962364"/>
            <a:ext cx="2715768" cy="1695238"/>
          </a:xfrm>
        </p:spPr>
        <p:txBody>
          <a:bodyPr anchor="ctr"/>
          <a:lstStyle>
            <a:lvl1pPr marL="0" indent="0" algn="ctr">
              <a:buNone/>
              <a:defRPr sz="1800" spc="0">
                <a:solidFill>
                  <a:schemeClr val="bg1"/>
                </a:solidFill>
              </a:defRPr>
            </a:lvl1pPr>
          </a:lstStyle>
          <a:p>
            <a:r>
              <a:rPr lang="en-US" smtClean="0"/>
              <a:t>Click icon to add picture</a:t>
            </a:r>
            <a:endParaRPr lang="en-US" dirty="0"/>
          </a:p>
        </p:txBody>
      </p:sp>
      <p:sp>
        <p:nvSpPr>
          <p:cNvPr id="4" name="Text Placeholder 3"/>
          <p:cNvSpPr>
            <a:spLocks noGrp="1"/>
          </p:cNvSpPr>
          <p:nvPr>
            <p:ph type="body" sz="quarter" idx="28"/>
          </p:nvPr>
        </p:nvSpPr>
        <p:spPr>
          <a:xfrm>
            <a:off x="338328" y="3968750"/>
            <a:ext cx="2715768" cy="2221992"/>
          </a:xfrm>
        </p:spPr>
        <p:txBody>
          <a:bodyPr lIns="9144"/>
          <a:lstStyle>
            <a:lvl1pPr>
              <a:defRPr sz="1800" spc="0"/>
            </a:lvl1pPr>
            <a:lvl2pPr>
              <a:defRPr sz="1600" spc="0"/>
            </a:lvl2pPr>
            <a:lvl3pPr marL="228600" indent="-6350">
              <a:buNone/>
              <a:defRPr sz="1400" spc="0" baseline="0">
                <a:solidFill>
                  <a:srgbClr val="0079A8"/>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smtClean="0"/>
              <a:t>Click to edit Master text styles</a:t>
            </a:r>
          </a:p>
          <a:p>
            <a:pPr lvl="1"/>
            <a:r>
              <a:rPr lang="en-US" dirty="0" smtClean="0"/>
              <a:t>Second level</a:t>
            </a:r>
          </a:p>
          <a:p>
            <a:pPr lvl="2"/>
            <a:r>
              <a:rPr lang="en-US" dirty="0" smtClean="0"/>
              <a:t>Third level (last)</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lvl1pPr>
              <a:defRPr spc="0">
                <a:solidFill>
                  <a:schemeClr val="bg1"/>
                </a:solidFill>
              </a:defRPr>
            </a:lvl1pPr>
          </a:lstStyle>
          <a:p>
            <a:r>
              <a:rPr lang="en-US" smtClean="0"/>
              <a:t>Click to edit Master title style</a:t>
            </a:r>
            <a:endParaRPr lang="en-US"/>
          </a:p>
        </p:txBody>
      </p:sp>
      <p:sp>
        <p:nvSpPr>
          <p:cNvPr id="71" name="Rectangle 70"/>
          <p:cNvSpPr/>
          <p:nvPr userDrawn="1"/>
        </p:nvSpPr>
        <p:spPr>
          <a:xfrm flipH="1">
            <a:off x="-6415" y="5835650"/>
            <a:ext cx="12195240" cy="1022350"/>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5" name="Footer Placeholder 4"/>
          <p:cNvSpPr>
            <a:spLocks noGrp="1"/>
          </p:cNvSpPr>
          <p:nvPr>
            <p:ph type="ftr" sz="quarter" idx="33"/>
          </p:nvPr>
        </p:nvSpPr>
        <p:spPr/>
        <p:txBody>
          <a:bodyPr/>
          <a:lstStyle/>
          <a:p>
            <a:endParaRPr lang="en-US"/>
          </a:p>
        </p:txBody>
      </p:sp>
      <p:pic>
        <p:nvPicPr>
          <p:cNvPr id="37" name="Picture 36"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39704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7682" y="0"/>
            <a:ext cx="12204189" cy="3810000"/>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0" name="Title 1"/>
          <p:cNvSpPr>
            <a:spLocks noGrp="1"/>
          </p:cNvSpPr>
          <p:nvPr>
            <p:ph type="title" hasCustomPrompt="1"/>
          </p:nvPr>
        </p:nvSpPr>
        <p:spPr>
          <a:xfrm>
            <a:off x="338328" y="3655260"/>
            <a:ext cx="11517122" cy="854253"/>
          </a:xfrm>
        </p:spPr>
        <p:txBody>
          <a:bodyPr lIns="9144" tIns="0" rIns="0" bIns="0" anchor="b">
            <a:noAutofit/>
          </a:bodyPr>
          <a:lstStyle>
            <a:lvl1pPr algn="l">
              <a:lnSpc>
                <a:spcPct val="80000"/>
              </a:lnSpc>
              <a:defRPr sz="3200" b="0" spc="0" baseline="0">
                <a:solidFill>
                  <a:schemeClr val="accent1"/>
                </a:solidFill>
              </a:defRPr>
            </a:lvl1pPr>
          </a:lstStyle>
          <a:p>
            <a:r>
              <a:rPr lang="en-US" dirty="0" smtClean="0"/>
              <a:t>Customer Hero slide</a:t>
            </a:r>
            <a:endParaRPr lang="en-US" dirty="0"/>
          </a:p>
        </p:txBody>
      </p:sp>
      <p:sp>
        <p:nvSpPr>
          <p:cNvPr id="12" name="Text Placeholder 3"/>
          <p:cNvSpPr>
            <a:spLocks noGrp="1"/>
          </p:cNvSpPr>
          <p:nvPr>
            <p:ph type="body" sz="quarter" idx="16" hasCustomPrompt="1"/>
          </p:nvPr>
        </p:nvSpPr>
        <p:spPr>
          <a:xfrm>
            <a:off x="6124530" y="2261969"/>
            <a:ext cx="6071978" cy="1015663"/>
          </a:xfrm>
          <a:solidFill>
            <a:schemeClr val="accent1">
              <a:alpha val="86000"/>
            </a:schemeClr>
          </a:solidFill>
        </p:spPr>
        <p:txBody>
          <a:bodyPr wrap="square" lIns="182880" tIns="365760" rIns="365760" bIns="365760" anchor="b">
            <a:spAutoFit/>
          </a:bodyPr>
          <a:lstStyle>
            <a:lvl1pPr marL="111125" indent="-111125">
              <a:lnSpc>
                <a:spcPct val="100000"/>
              </a:lnSpc>
              <a:spcBef>
                <a:spcPts val="0"/>
              </a:spcBef>
              <a:buNone/>
              <a:defRPr sz="1800" b="1" spc="0" baseline="0">
                <a:solidFill>
                  <a:schemeClr val="bg1"/>
                </a:solidFill>
              </a:defRPr>
            </a:lvl1pPr>
          </a:lstStyle>
          <a:p>
            <a:pPr lvl="0"/>
            <a:r>
              <a:rPr lang="en-US" dirty="0" smtClean="0"/>
              <a:t>“Quote placed here (two line max)”</a:t>
            </a:r>
            <a:endParaRPr lang="en-US" dirty="0"/>
          </a:p>
        </p:txBody>
      </p:sp>
      <p:sp>
        <p:nvSpPr>
          <p:cNvPr id="20" name="Text Placeholder 3"/>
          <p:cNvSpPr>
            <a:spLocks noGrp="1"/>
          </p:cNvSpPr>
          <p:nvPr>
            <p:ph type="body" sz="quarter" idx="18" hasCustomPrompt="1"/>
          </p:nvPr>
        </p:nvSpPr>
        <p:spPr>
          <a:xfrm>
            <a:off x="6409137" y="2969089"/>
            <a:ext cx="5433838" cy="249231"/>
          </a:xfrm>
        </p:spPr>
        <p:txBody>
          <a:bodyPr lIns="9144" tIns="0" rIns="0" bIns="0" anchor="b">
            <a:noAutofit/>
          </a:bodyPr>
          <a:lstStyle>
            <a:lvl1pPr marL="0" indent="0">
              <a:buNone/>
              <a:defRPr sz="1400" b="0" spc="0" baseline="0">
                <a:solidFill>
                  <a:schemeClr val="bg1"/>
                </a:solidFill>
              </a:defRPr>
            </a:lvl1pPr>
          </a:lstStyle>
          <a:p>
            <a:pPr lvl="0"/>
            <a:r>
              <a:rPr lang="en-US" dirty="0" smtClean="0"/>
              <a:t>Author/subtext here</a:t>
            </a:r>
            <a:endParaRPr lang="en-US" dirty="0"/>
          </a:p>
        </p:txBody>
      </p:sp>
      <p:sp>
        <p:nvSpPr>
          <p:cNvPr id="75" name="Text Placeholder 28"/>
          <p:cNvSpPr>
            <a:spLocks noGrp="1"/>
          </p:cNvSpPr>
          <p:nvPr>
            <p:ph type="body" sz="quarter" idx="20"/>
          </p:nvPr>
        </p:nvSpPr>
        <p:spPr>
          <a:xfrm>
            <a:off x="338328" y="4719145"/>
            <a:ext cx="11599524" cy="1472738"/>
          </a:xfrm>
          <a:extLst/>
        </p:spPr>
        <p:txBody>
          <a:bodyPr vert="horz" lIns="9144" tIns="0" rIns="0" bIns="0" rtlCol="0">
            <a:noAutofit/>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dirty="0" smtClean="0"/>
              <a:t>Click to edit Master text styles</a:t>
            </a:r>
          </a:p>
          <a:p>
            <a:pPr lvl="1"/>
            <a:r>
              <a:rPr lang="en-US" dirty="0" smtClean="0"/>
              <a:t>Second level</a:t>
            </a:r>
          </a:p>
          <a:p>
            <a:pPr marL="234950" lvl="2" indent="3175">
              <a:buChar char="​"/>
            </a:pPr>
            <a:r>
              <a:rPr lang="en-US" dirty="0" smtClean="0"/>
              <a:t>Third level (last)</a:t>
            </a:r>
          </a:p>
        </p:txBody>
      </p:sp>
      <p:sp>
        <p:nvSpPr>
          <p:cNvPr id="89" name="Picture Placeholder 2"/>
          <p:cNvSpPr>
            <a:spLocks noGrp="1"/>
          </p:cNvSpPr>
          <p:nvPr>
            <p:ph type="pic" sz="quarter" idx="19" hasCustomPrompt="1"/>
          </p:nvPr>
        </p:nvSpPr>
        <p:spPr>
          <a:xfrm>
            <a:off x="336550" y="2796225"/>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7" name="Rectangle 26"/>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2" name="Footer Placeholder 1"/>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283290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52156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3"/>
            <a:ext cx="350215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8" name="Content Placeholder 87"/>
          <p:cNvSpPr>
            <a:spLocks noGrp="1"/>
          </p:cNvSpPr>
          <p:nvPr>
            <p:ph sz="quarter" idx="11"/>
          </p:nvPr>
        </p:nvSpPr>
        <p:spPr>
          <a:xfrm>
            <a:off x="4206240" y="1601787"/>
            <a:ext cx="7649210" cy="4416552"/>
          </a:xfrm>
        </p:spPr>
        <p:txBody>
          <a:bodyPr/>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Rectangle 21"/>
          <p:cNvSpPr/>
          <p:nvPr userDrawn="1"/>
        </p:nvSpPr>
        <p:spPr>
          <a:xfrm rot="10800000" flipH="1" flipV="1">
            <a:off x="3966951"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23" name="Straight Connector 22"/>
          <p:cNvCxnSpPr/>
          <p:nvPr userDrawn="1"/>
        </p:nvCxnSpPr>
        <p:spPr>
          <a:xfrm flipH="1">
            <a:off x="4030959"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2770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userDrawn="1"/>
        </p:nvSpPr>
        <p:spPr>
          <a:xfrm>
            <a:off x="0" y="6357"/>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Oval 22"/>
          <p:cNvSpPr/>
          <p:nvPr userDrawn="1"/>
        </p:nvSpPr>
        <p:spPr>
          <a:xfrm>
            <a:off x="7695372" y="6397128"/>
            <a:ext cx="1285963"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Footer Placeholder 1"/>
          <p:cNvSpPr>
            <a:spLocks noGrp="1"/>
          </p:cNvSpPr>
          <p:nvPr>
            <p:ph type="ftr" sz="quarter" idx="17"/>
          </p:nvPr>
        </p:nvSpPr>
        <p:spPr>
          <a:xfrm>
            <a:off x="333729" y="6270900"/>
            <a:ext cx="7750012" cy="428383"/>
          </a:xfrm>
        </p:spPr>
        <p:txBody>
          <a:bodyPr/>
          <a:lstStyle/>
          <a:p>
            <a:endParaRPr lang="en-US"/>
          </a:p>
        </p:txBody>
      </p:sp>
      <p:grpSp>
        <p:nvGrpSpPr>
          <p:cNvPr id="25" name="Group 24"/>
          <p:cNvGrpSpPr/>
          <p:nvPr userDrawn="1"/>
        </p:nvGrpSpPr>
        <p:grpSpPr>
          <a:xfrm>
            <a:off x="1" y="1151067"/>
            <a:ext cx="8115300"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22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121039"/>
            <a:ext cx="10908173" cy="2157270"/>
          </a:xfrm>
        </p:spPr>
        <p:txBody>
          <a:bodyPr lIns="0" tIns="0" rIns="0" bIns="0" anchor="b">
            <a:noAutofit/>
          </a:bodyPr>
          <a:lstStyle>
            <a:lvl1pPr algn="l">
              <a:defRPr sz="5400" spc="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60362" y="4619343"/>
            <a:ext cx="10908173" cy="529086"/>
          </a:xfrm>
        </p:spPr>
        <p:txBody>
          <a:bodyPr lIns="0" tIns="0" rIns="0" bIns="0">
            <a:noAutofit/>
          </a:bodyPr>
          <a:lstStyle>
            <a:lvl1pPr marL="0" indent="0" algn="l">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15" name="Straight Connector 14"/>
          <p:cNvCxnSpPr/>
          <p:nvPr userDrawn="1"/>
        </p:nvCxnSpPr>
        <p:spPr>
          <a:xfrm>
            <a:off x="353648" y="4466912"/>
            <a:ext cx="1183517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Content Placeholder 7"/>
          <p:cNvSpPr>
            <a:spLocks noGrp="1"/>
          </p:cNvSpPr>
          <p:nvPr>
            <p:ph sz="quarter" idx="10" hasCustomPrompt="1"/>
          </p:nvPr>
        </p:nvSpPr>
        <p:spPr>
          <a:xfrm>
            <a:off x="360362" y="5564547"/>
            <a:ext cx="7289872" cy="477988"/>
          </a:xfrm>
        </p:spPr>
        <p:txBody>
          <a:bodyPr/>
          <a:lstStyle>
            <a:lvl1pPr>
              <a:lnSpc>
                <a:spcPct val="100000"/>
              </a:lnSpc>
              <a:spcBef>
                <a:spcPts val="0"/>
              </a:spcBef>
              <a:spcAft>
                <a:spcPts val="0"/>
              </a:spcAft>
              <a:defRPr sz="1600" baseline="0">
                <a:solidFill>
                  <a:srgbClr val="D9E0E2"/>
                </a:solidFill>
              </a:defRPr>
            </a:lvl1pPr>
          </a:lstStyle>
          <a:p>
            <a:pPr lvl="0"/>
            <a:r>
              <a:rPr lang="en-US" dirty="0" smtClean="0"/>
              <a:t>Name of presenter, title and email</a:t>
            </a:r>
          </a:p>
        </p:txBody>
      </p:sp>
      <p:pic>
        <p:nvPicPr>
          <p:cNvPr id="59" name="Picture 5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28439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ustomer Segu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47" name="Picture Placeholder 2"/>
          <p:cNvSpPr>
            <a:spLocks noGrp="1"/>
          </p:cNvSpPr>
          <p:nvPr>
            <p:ph type="pic" sz="quarter" idx="19" hasCustomPrompt="1"/>
          </p:nvPr>
        </p:nvSpPr>
        <p:spPr>
          <a:xfrm>
            <a:off x="1621700" y="2391624"/>
            <a:ext cx="4427017" cy="2074753"/>
          </a:xfrm>
          <a:noFill/>
          <a:ln>
            <a:noFill/>
          </a:ln>
          <a:effectLst/>
        </p:spPr>
        <p:txBody>
          <a:bodyPr anchor="ctr"/>
          <a:lstStyle>
            <a:lvl1pPr marL="0" indent="0" algn="ctr">
              <a:buNone/>
              <a:defRPr sz="1600">
                <a:solidFill>
                  <a:schemeClr val="bg1"/>
                </a:solidFill>
              </a:defRPr>
            </a:lvl1pPr>
          </a:lstStyle>
          <a:p>
            <a:r>
              <a:rPr lang="en-US" dirty="0" smtClean="0"/>
              <a:t>Click to add logo or paste one in box</a:t>
            </a:r>
            <a:endParaRPr lang="en-US" dirty="0"/>
          </a:p>
        </p:txBody>
      </p:sp>
    </p:spTree>
    <p:extLst>
      <p:ext uri="{BB962C8B-B14F-4D97-AF65-F5344CB8AC3E}">
        <p14:creationId xmlns:p14="http://schemas.microsoft.com/office/powerpoint/2010/main" val="215770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gue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360362" y="2049320"/>
            <a:ext cx="11482388" cy="2628900"/>
          </a:xfrm>
        </p:spPr>
        <p:txBody>
          <a:bodyPr lIns="0" tIns="0" rIns="0" bIns="0" anchor="b">
            <a:noAutofit/>
          </a:bodyPr>
          <a:lstStyle>
            <a:lvl1pPr algn="l">
              <a:defRPr sz="5400" spc="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360362" y="4876800"/>
            <a:ext cx="11482388" cy="1066800"/>
          </a:xfrm>
        </p:spPr>
        <p:txBody>
          <a:bodyPr lIns="0" tIns="0" rIns="0" bIns="0">
            <a:noAutofit/>
          </a:bodyPr>
          <a:lstStyle>
            <a:lvl1pPr marL="0" indent="0" algn="l">
              <a:buNone/>
              <a:defRPr sz="24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4" name="Straight Connector 3"/>
          <p:cNvCxnSpPr/>
          <p:nvPr userDrawn="1"/>
        </p:nvCxnSpPr>
        <p:spPr>
          <a:xfrm flipH="1">
            <a:off x="342900" y="4800600"/>
            <a:ext cx="11845925"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265159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peaker_slide_A">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356616" y="526840"/>
            <a:ext cx="7379001"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356616" y="3354319"/>
            <a:ext cx="7379001" cy="1408043"/>
          </a:xfrm>
        </p:spPr>
        <p:txBody>
          <a:bodyPr lIns="0" tIns="0" rIns="0" bIns="0">
            <a:noAutofit/>
          </a:bodyPr>
          <a:lstStyle>
            <a:lvl1pPr marL="0" indent="0" algn="l">
              <a:buNone/>
              <a:defRPr sz="200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a:t>
            </a:r>
          </a:p>
          <a:p>
            <a:r>
              <a:rPr lang="en-US" dirty="0" smtClean="0"/>
              <a:t>@</a:t>
            </a:r>
            <a:r>
              <a:rPr lang="en-US" dirty="0" err="1" smtClean="0"/>
              <a:t>speakerName</a:t>
            </a:r>
            <a:endParaRPr lang="en-US" dirty="0"/>
          </a:p>
        </p:txBody>
      </p:sp>
      <p:cxnSp>
        <p:nvCxnSpPr>
          <p:cNvPr id="26" name="Straight Connector 25"/>
          <p:cNvCxnSpPr/>
          <p:nvPr userDrawn="1"/>
        </p:nvCxnSpPr>
        <p:spPr>
          <a:xfrm flipH="1">
            <a:off x="-26942" y="3281320"/>
            <a:ext cx="798031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Picture 27"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3925" y="2094773"/>
            <a:ext cx="2627758" cy="1839431"/>
          </a:xfrm>
          <a:prstGeom prst="rect">
            <a:avLst/>
          </a:prstGeom>
        </p:spPr>
      </p:pic>
    </p:spTree>
    <p:extLst>
      <p:ext uri="{BB962C8B-B14F-4D97-AF65-F5344CB8AC3E}">
        <p14:creationId xmlns:p14="http://schemas.microsoft.com/office/powerpoint/2010/main" val="94961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aker_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2314575" y="2095733"/>
            <a:ext cx="9551504" cy="2628900"/>
          </a:xfrm>
        </p:spPr>
        <p:txBody>
          <a:bodyPr lIns="91440" tIns="0" rIns="0" bIns="0" anchor="b">
            <a:noAutofit/>
          </a:bodyPr>
          <a:lstStyle>
            <a:lvl1pPr algn="l">
              <a:defRPr sz="5400" spc="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314575" y="4877032"/>
            <a:ext cx="9551504" cy="1408043"/>
          </a:xfrm>
        </p:spPr>
        <p:txBody>
          <a:bodyPr lIns="91440" tIns="0" rIns="0" bIns="0">
            <a:noAutofit/>
          </a:bodyPr>
          <a:lstStyle>
            <a:lvl1pPr marL="0" indent="0" algn="l">
              <a:buNone/>
              <a:defRPr sz="20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a:t>
            </a:r>
          </a:p>
        </p:txBody>
      </p:sp>
      <p:cxnSp>
        <p:nvCxnSpPr>
          <p:cNvPr id="3" name="Straight Connector 2"/>
          <p:cNvCxnSpPr/>
          <p:nvPr userDrawn="1"/>
        </p:nvCxnSpPr>
        <p:spPr>
          <a:xfrm>
            <a:off x="2162175" y="3984978"/>
            <a:ext cx="0" cy="287302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rot="10800000">
            <a:off x="2170753" y="3984978"/>
            <a:ext cx="64008"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Tree>
    <p:extLst>
      <p:ext uri="{BB962C8B-B14F-4D97-AF65-F5344CB8AC3E}">
        <p14:creationId xmlns:p14="http://schemas.microsoft.com/office/powerpoint/2010/main" val="411794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asic_dark">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9" name="Picture 18"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bg1"/>
                </a:solidFill>
              </a:defRPr>
            </a:lvl1pPr>
          </a:lstStyle>
          <a:p>
            <a:pPr lvl="0"/>
            <a:r>
              <a:rPr lang="en-US" dirty="0" smtClean="0"/>
              <a:t>Click to edit Master text styles</a:t>
            </a:r>
          </a:p>
        </p:txBody>
      </p:sp>
      <p:grpSp>
        <p:nvGrpSpPr>
          <p:cNvPr id="31" name="Group 18"/>
          <p:cNvGrpSpPr>
            <a:grpSpLocks noChangeAspect="1"/>
          </p:cNvGrpSpPr>
          <p:nvPr userDrawn="1"/>
        </p:nvGrpSpPr>
        <p:grpSpPr bwMode="auto">
          <a:xfrm>
            <a:off x="11243268" y="6270900"/>
            <a:ext cx="611829" cy="428383"/>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47"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60452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asic_Sales_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dirty="0"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59595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asic_Service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dirty="0" smtClean="0"/>
              <a:t>Click to edit Master title style</a:t>
            </a:r>
            <a:endParaRPr lang="en-US" dirty="0"/>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dirty="0"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8718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asic_Marketing Cloud_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2" name="Rectangle 31"/>
          <p:cNvSpPr/>
          <p:nvPr userDrawn="1"/>
        </p:nvSpPr>
        <p:spPr>
          <a:xfrm>
            <a:off x="0" y="0"/>
            <a:ext cx="12188952"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27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5016" y="3786261"/>
            <a:ext cx="2578124" cy="2634171"/>
          </a:xfrm>
          <a:prstGeom prst="rect">
            <a:avLst/>
          </a:prstGeom>
        </p:spPr>
      </p:pic>
      <p:grpSp>
        <p:nvGrpSpPr>
          <p:cNvPr id="40" name="Group 39"/>
          <p:cNvGrpSpPr/>
          <p:nvPr userDrawn="1"/>
        </p:nvGrpSpPr>
        <p:grpSpPr>
          <a:xfrm>
            <a:off x="8686801" y="5026741"/>
            <a:ext cx="1104364" cy="966038"/>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grpSp>
      <p:sp>
        <p:nvSpPr>
          <p:cNvPr id="50"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dirty="0" smtClean="0"/>
              <a:t>Click to edit Master text styles</a:t>
            </a:r>
          </a:p>
        </p:txBody>
      </p:sp>
      <p:grpSp>
        <p:nvGrpSpPr>
          <p:cNvPr id="52" name="Group 18"/>
          <p:cNvGrpSpPr>
            <a:grpSpLocks noChangeAspect="1"/>
          </p:cNvGrpSpPr>
          <p:nvPr userDrawn="1"/>
        </p:nvGrpSpPr>
        <p:grpSpPr bwMode="auto">
          <a:xfrm>
            <a:off x="11243268" y="6270900"/>
            <a:ext cx="611829" cy="428383"/>
            <a:chOff x="267" y="-340"/>
            <a:chExt cx="7144" cy="5002"/>
          </a:xfrm>
        </p:grpSpPr>
        <p:sp>
          <p:nvSpPr>
            <p:cNvPr id="53"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3" name="Freeform 62"/>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4"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79410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asic_Community Cloud_Dark">
    <p:bg>
      <p:bgPr>
        <a:solidFill>
          <a:schemeClr val="accent6"/>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952" cy="6858000"/>
          </a:xfrm>
          <a:prstGeom prst="rect">
            <a:avLst/>
          </a:prstGeom>
          <a:solidFill>
            <a:schemeClr val="accent6"/>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9" name="Oval 38"/>
          <p:cNvSpPr/>
          <p:nvPr userDrawn="1"/>
        </p:nvSpPr>
        <p:spPr>
          <a:xfrm>
            <a:off x="11358418" y="494288"/>
            <a:ext cx="830407" cy="830407"/>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0" name="Title 1"/>
          <p:cNvSpPr>
            <a:spLocks noGrp="1"/>
          </p:cNvSpPr>
          <p:nvPr>
            <p:ph type="title"/>
          </p:nvPr>
        </p:nvSpPr>
        <p:spPr>
          <a:xfrm>
            <a:off x="338327" y="90720"/>
            <a:ext cx="11515535" cy="908043"/>
          </a:xfrm>
        </p:spPr>
        <p:txBody>
          <a:bodyPr/>
          <a:lstStyle>
            <a:lvl1pPr>
              <a:defRPr>
                <a:solidFill>
                  <a:schemeClr val="bg2">
                    <a:lumMod val="25000"/>
                  </a:schemeClr>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bg2">
                    <a:lumMod val="25000"/>
                  </a:schemeClr>
                </a:solidFill>
              </a:defRPr>
            </a:lvl1pPr>
          </a:lstStyle>
          <a:p>
            <a:pPr lvl="0"/>
            <a:r>
              <a:rPr lang="en-US" dirty="0" smtClean="0"/>
              <a:t>Click to edit Master text styles</a:t>
            </a:r>
          </a:p>
        </p:txBody>
      </p:sp>
      <p:grpSp>
        <p:nvGrpSpPr>
          <p:cNvPr id="64" name="Group 18"/>
          <p:cNvGrpSpPr>
            <a:grpSpLocks noChangeAspect="1"/>
          </p:cNvGrpSpPr>
          <p:nvPr userDrawn="1"/>
        </p:nvGrpSpPr>
        <p:grpSpPr bwMode="auto">
          <a:xfrm>
            <a:off x="11243268" y="6270900"/>
            <a:ext cx="611829" cy="428383"/>
            <a:chOff x="267" y="-340"/>
            <a:chExt cx="7144" cy="5002"/>
          </a:xfrm>
        </p:grpSpPr>
        <p:sp>
          <p:nvSpPr>
            <p:cNvPr id="6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7" name="Freeform 66"/>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8" name="Freeform 67"/>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9" name="Freeform 68"/>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0" name="Freeform 69"/>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1" name="Freeform 70"/>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2" name="Freeform 71"/>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3" name="Freeform 72"/>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4" name="Freeform 73"/>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5" name="Freeform 74"/>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76" name="Content Placeholder 2"/>
          <p:cNvSpPr>
            <a:spLocks noGrp="1"/>
          </p:cNvSpPr>
          <p:nvPr>
            <p:ph idx="1"/>
          </p:nvPr>
        </p:nvSpPr>
        <p:spPr>
          <a:xfrm>
            <a:off x="338328" y="1601725"/>
            <a:ext cx="11517122" cy="4641598"/>
          </a:xfrm>
        </p:spPr>
        <p:txBody>
          <a:bodyPr/>
          <a:lstStyle>
            <a:lvl1pPr>
              <a:buClr>
                <a:schemeClr val="bg1"/>
              </a:buClr>
              <a:defRPr>
                <a:solidFill>
                  <a:schemeClr val="bg2">
                    <a:lumMod val="25000"/>
                  </a:schemeClr>
                </a:solidFill>
              </a:defRPr>
            </a:lvl1pPr>
            <a:lvl2pPr>
              <a:buClr>
                <a:schemeClr val="tx1"/>
              </a:buClr>
              <a:defRPr>
                <a:solidFill>
                  <a:schemeClr val="bg2">
                    <a:lumMod val="25000"/>
                  </a:schemeClr>
                </a:solidFill>
              </a:defRPr>
            </a:lvl2pPr>
            <a:lvl3pPr>
              <a:buClr>
                <a:schemeClr val="tx1"/>
              </a:buClr>
              <a:defRPr>
                <a:solidFill>
                  <a:schemeClr val="bg2">
                    <a:lumMod val="25000"/>
                  </a:schemeClr>
                </a:solidFill>
              </a:defRPr>
            </a:lvl3pPr>
            <a:lvl4pPr>
              <a:buClr>
                <a:schemeClr val="bg1"/>
              </a:buClr>
              <a:defRPr>
                <a:solidFill>
                  <a:schemeClr val="bg2">
                    <a:lumMod val="25000"/>
                  </a:schemeClr>
                </a:solidFill>
              </a:defRPr>
            </a:lvl4pPr>
            <a:lvl5pPr>
              <a:buClr>
                <a:schemeClr val="bg1"/>
              </a:buClr>
              <a:defRPr>
                <a:solidFill>
                  <a:schemeClr val="bg2">
                    <a:lumMod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7"/>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52056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asic_Analytics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dirty="0"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9190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C">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5" name="Picture 14"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004579"/>
            <a:ext cx="7273925" cy="2282675"/>
          </a:xfrm>
        </p:spPr>
        <p:txBody>
          <a:bodyPr lIns="0" tIns="0" rIns="0" bIns="0" anchor="b">
            <a:noAutofit/>
          </a:bodyPr>
          <a:lstStyle>
            <a:lvl1pPr algn="l">
              <a:lnSpc>
                <a:spcPct val="90000"/>
              </a:lnSpc>
              <a:defRPr sz="4800" b="0" spc="0" baseline="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60362" y="4378493"/>
            <a:ext cx="7273925" cy="568606"/>
          </a:xfrm>
        </p:spPr>
        <p:txBody>
          <a:bodyPr lIns="0" tIns="0" rIns="0" bIns="0">
            <a:noAutofit/>
          </a:bodyPr>
          <a:lstStyle>
            <a:lvl1pPr marL="0" indent="0" algn="l">
              <a:lnSpc>
                <a:spcPts val="2400"/>
              </a:lnSpc>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4"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55" name="Content Placeholder 7"/>
          <p:cNvSpPr>
            <a:spLocks noGrp="1"/>
          </p:cNvSpPr>
          <p:nvPr>
            <p:ph sz="quarter" idx="10" hasCustomPrompt="1"/>
          </p:nvPr>
        </p:nvSpPr>
        <p:spPr>
          <a:xfrm>
            <a:off x="360362" y="5510127"/>
            <a:ext cx="7289872" cy="438820"/>
          </a:xfrm>
        </p:spPr>
        <p:txBody>
          <a:bodyPr/>
          <a:lstStyle>
            <a:lvl1pPr>
              <a:lnSpc>
                <a:spcPct val="100000"/>
              </a:lnSpc>
              <a:spcBef>
                <a:spcPts val="0"/>
              </a:spcBef>
              <a:spcAft>
                <a:spcPts val="0"/>
              </a:spcAft>
              <a:buNone/>
              <a:defRPr sz="1600" spc="0" baseline="0">
                <a:solidFill>
                  <a:srgbClr val="D9E0E2"/>
                </a:solidFill>
              </a:defRPr>
            </a:lvl1pPr>
          </a:lstStyle>
          <a:p>
            <a:pPr lvl="0"/>
            <a:r>
              <a:rPr lang="en-US" dirty="0" smtClean="0"/>
              <a:t>Name of presenter, title and email</a:t>
            </a:r>
          </a:p>
        </p:txBody>
      </p:sp>
      <p:pic>
        <p:nvPicPr>
          <p:cNvPr id="56" name="Picture 5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360960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asic_Platform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dirty="0"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49276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userDrawn="1"/>
        </p:nvSpPr>
        <p:spPr>
          <a:xfrm>
            <a:off x="6305655" y="3041036"/>
            <a:ext cx="2578560" cy="646331"/>
          </a:xfrm>
          <a:prstGeom prst="rect">
            <a:avLst/>
          </a:prstGeom>
          <a:noFill/>
        </p:spPr>
        <p:txBody>
          <a:bodyPr wrap="square" rtlCol="0">
            <a:spAutoFit/>
          </a:bodyPr>
          <a:lstStyle/>
          <a:p>
            <a:pPr>
              <a:spcBef>
                <a:spcPts val="300"/>
              </a:spcBef>
              <a:spcAft>
                <a:spcPts val="1000"/>
              </a:spcAft>
            </a:pPr>
            <a:r>
              <a:rPr lang="en-US" sz="3600" b="1" dirty="0" smtClean="0">
                <a:solidFill>
                  <a:schemeClr val="bg1"/>
                </a:solidFill>
                <a:latin typeface="Salesforce Sans"/>
              </a:rPr>
              <a:t>Thank you</a:t>
            </a:r>
          </a:p>
        </p:txBody>
      </p:sp>
      <p:pic>
        <p:nvPicPr>
          <p:cNvPr id="41" name="Picture 40"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67488" y="2592568"/>
            <a:ext cx="2528523" cy="1769966"/>
          </a:xfrm>
          <a:prstGeom prst="rect">
            <a:avLst/>
          </a:prstGeom>
        </p:spPr>
      </p:pic>
    </p:spTree>
    <p:extLst>
      <p:ext uri="{BB962C8B-B14F-4D97-AF65-F5344CB8AC3E}">
        <p14:creationId xmlns:p14="http://schemas.microsoft.com/office/powerpoint/2010/main" val="217165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dirty="0" smtClean="0"/>
              <a:t>Click to edit Master text styles</a:t>
            </a:r>
          </a:p>
        </p:txBody>
      </p:sp>
      <p:sp>
        <p:nvSpPr>
          <p:cNvPr id="4" name="Title 3"/>
          <p:cNvSpPr>
            <a:spLocks noGrp="1"/>
          </p:cNvSpPr>
          <p:nvPr>
            <p:ph type="title"/>
          </p:nvPr>
        </p:nvSpPr>
        <p:spPr/>
        <p:txBody>
          <a:bodyPr/>
          <a:lstStyle>
            <a:lvl1pPr>
              <a:defRPr spc="0"/>
            </a:lvl1pPr>
          </a:lstStyle>
          <a:p>
            <a:r>
              <a:rPr lang="en-US" dirty="0" smtClean="0"/>
              <a:t>Click to edit Master title style</a:t>
            </a:r>
            <a:endParaRPr lang="en-US" dirty="0"/>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9984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343296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1599480"/>
            <a:ext cx="5564156" cy="4351338"/>
          </a:xfrm>
        </p:spPr>
        <p:txBody>
          <a:bodyPr/>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53636" y="1599480"/>
            <a:ext cx="5576268" cy="4351338"/>
          </a:xfrm>
        </p:spPr>
        <p:txBody>
          <a:bodyPr/>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Tree>
    <p:extLst>
      <p:ext uri="{BB962C8B-B14F-4D97-AF65-F5344CB8AC3E}">
        <p14:creationId xmlns:p14="http://schemas.microsoft.com/office/powerpoint/2010/main" val="379812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1599480"/>
            <a:ext cx="3749040" cy="4622865"/>
          </a:xfrm>
        </p:spPr>
        <p:txBody>
          <a:bodyPr lIns="9144"/>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235127" y="1599480"/>
            <a:ext cx="3728166" cy="4622864"/>
          </a:xfrm>
        </p:spPr>
        <p:txBody>
          <a:bodyPr lIns="9144"/>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4"/>
          <p:cNvSpPr>
            <a:spLocks noGrp="1"/>
          </p:cNvSpPr>
          <p:nvPr>
            <p:ph sz="half" idx="17"/>
          </p:nvPr>
        </p:nvSpPr>
        <p:spPr>
          <a:xfrm>
            <a:off x="8090178" y="1599480"/>
            <a:ext cx="3749040" cy="4622864"/>
          </a:xfrm>
        </p:spPr>
        <p:txBody>
          <a:bodyPr lIns="9144"/>
          <a:lstStyle>
            <a:lvl1pPr>
              <a:defRPr spc="0"/>
            </a:lvl1pPr>
            <a:lvl2pPr>
              <a:defRPr spc="0"/>
            </a:lvl2pPr>
            <a:lvl3pPr>
              <a:defRPr spc="0"/>
            </a:lvl3pPr>
            <a:lvl4pPr>
              <a:defRPr spc="0"/>
            </a:lvl4pPr>
            <a:lvl5pPr>
              <a:defRPr spc="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6761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6" name="Content Placeholder 5"/>
          <p:cNvSpPr>
            <a:spLocks noGrp="1"/>
          </p:cNvSpPr>
          <p:nvPr>
            <p:ph sz="quarter" idx="10"/>
          </p:nvPr>
        </p:nvSpPr>
        <p:spPr>
          <a:xfrm>
            <a:off x="338328"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8"/>
          <p:cNvSpPr>
            <a:spLocks noGrp="1"/>
          </p:cNvSpPr>
          <p:nvPr>
            <p:ph sz="quarter" idx="11"/>
          </p:nvPr>
        </p:nvSpPr>
        <p:spPr>
          <a:xfrm>
            <a:off x="3272035"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2"/>
          </p:nvPr>
        </p:nvSpPr>
        <p:spPr>
          <a:xfrm>
            <a:off x="6205742"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3"/>
          </p:nvPr>
        </p:nvSpPr>
        <p:spPr>
          <a:xfrm>
            <a:off x="9139449" y="1599480"/>
            <a:ext cx="2715768" cy="4627584"/>
          </a:xfrm>
        </p:spPr>
        <p:txBody>
          <a:bodyPr/>
          <a:lstStyle>
            <a:lvl1pPr>
              <a:defRPr sz="2000"/>
            </a:lvl1pPr>
            <a:lvl2pPr>
              <a:defRPr sz="1800"/>
            </a:lvl2pPr>
            <a:lvl3pPr>
              <a:defRPr sz="1600"/>
            </a:lvl3pPr>
            <a:lvl4pPr>
              <a:defRPr sz="16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88863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0" y="1599480"/>
            <a:ext cx="5705025" cy="4498264"/>
          </a:xfrm>
          <a:solidFill>
            <a:schemeClr val="accent2">
              <a:lumMod val="20000"/>
              <a:lumOff val="80000"/>
            </a:schemeClr>
          </a:solidFill>
        </p:spPr>
        <p:txBody>
          <a:bodyPr lIns="182880" tIns="182880" rIns="182880" bIns="18288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dirty="0" smtClean="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861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34"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0" name="Group 39"/>
          <p:cNvGrpSpPr/>
          <p:nvPr userDrawn="1"/>
        </p:nvGrpSpPr>
        <p:grpSpPr>
          <a:xfrm>
            <a:off x="0" y="1151067"/>
            <a:ext cx="12204188" cy="5706933"/>
            <a:chOff x="-7681" y="1151067"/>
            <a:chExt cx="12204188" cy="5706933"/>
          </a:xfrm>
        </p:grpSpPr>
        <p:sp>
          <p:nvSpPr>
            <p:cNvPr id="41" name="Rectangle 40"/>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42" name="Picture 4" descr="C:\Users\andrew\Desktop\dryfgudf.png"/>
            <p:cNvPicPr>
              <a:picLocks noChangeAspect="1" noChangeArrowheads="1"/>
            </p:cNvPicPr>
            <p:nvPr userDrawn="1"/>
          </p:nvPicPr>
          <p:blipFill rotWithShape="1">
            <a:blip r:embed="rId33" cstate="print">
              <a:extLst>
                <a:ext uri="{28A0092B-C50C-407E-A947-70E740481C1C}">
                  <a14:useLocalDpi xmlns:a14="http://schemas.microsoft.com/office/drawing/2010/main"/>
                </a:ext>
              </a:extLst>
            </a:blip>
            <a:srcRect l="10980" t="5554" r="16207" b="9539"/>
            <a:stretch/>
          </p:blipFill>
          <p:spPr bwMode="auto">
            <a:xfrm>
              <a:off x="0" y="1151067"/>
              <a:ext cx="12196507" cy="57069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id" hidden="1"/>
          <p:cNvGrpSpPr/>
          <p:nvPr userDrawn="1"/>
        </p:nvGrpSpPr>
        <p:grpSpPr>
          <a:xfrm>
            <a:off x="-273050" y="-498396"/>
            <a:ext cx="12680953" cy="8013621"/>
            <a:chOff x="-273050" y="-498396"/>
            <a:chExt cx="12680953" cy="8013621"/>
          </a:xfrm>
        </p:grpSpPr>
        <p:cxnSp>
          <p:nvCxnSpPr>
            <p:cNvPr id="60" name="Straight Connector 59"/>
            <p:cNvCxnSpPr/>
            <p:nvPr userDrawn="1"/>
          </p:nvCxnSpPr>
          <p:spPr>
            <a:xfrm>
              <a:off x="367459"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0"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2188825"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16200000">
              <a:off x="6094416" y="-5806340"/>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16200000">
              <a:off x="6094416" y="-6307141"/>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16200000">
              <a:off x="6094416" y="-5475208"/>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273050" y="1027749"/>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a:off x="6094416" y="-4534474"/>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273050" y="1592101"/>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821366"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409444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423092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795790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809438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9889635"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002611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602617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265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216271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299190"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338327" y="90720"/>
            <a:ext cx="11515535" cy="908043"/>
          </a:xfrm>
          <a:prstGeom prst="rect">
            <a:avLst/>
          </a:prstGeom>
          <a:effectLst/>
        </p:spPr>
        <p:txBody>
          <a:bodyPr vert="horz" lIns="0" tIns="0" rIns="0" bIns="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38327" y="1599480"/>
            <a:ext cx="11515535" cy="4622864"/>
          </a:xfrm>
          <a:prstGeom prst="rect">
            <a:avLst/>
          </a:prstGeom>
        </p:spPr>
        <p:txBody>
          <a:bodyPr vert="horz" lIns="9144"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Source level</a:t>
            </a:r>
            <a:endParaRPr lang="en-US" dirty="0"/>
          </a:p>
        </p:txBody>
      </p:sp>
      <p:sp>
        <p:nvSpPr>
          <p:cNvPr id="25" name="Rectangle 24"/>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latin typeface="Salesforce Sans"/>
              </a:defRPr>
            </a:lvl1pPr>
          </a:lstStyle>
          <a:p>
            <a:endParaRPr lang="en-US" dirty="0"/>
          </a:p>
        </p:txBody>
      </p:sp>
      <p:pic>
        <p:nvPicPr>
          <p:cNvPr id="44" name="Picture 43" descr="Salesforce Logo.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796289101"/>
      </p:ext>
    </p:extLst>
  </p:cSld>
  <p:clrMap bg1="lt1" tx1="dk1" bg2="lt2" tx2="dk2" accent1="accent1" accent2="accent2" accent3="accent3" accent4="accent4" accent5="accent5" accent6="accent6" hlink="hlink" folHlink="folHlink"/>
  <p:sldLayoutIdLst>
    <p:sldLayoutId id="2147483839" r:id="rId1"/>
    <p:sldLayoutId id="2147483818" r:id="rId2"/>
    <p:sldLayoutId id="2147483842" r:id="rId3"/>
    <p:sldLayoutId id="2147483791" r:id="rId4"/>
    <p:sldLayoutId id="2147483810" r:id="rId5"/>
    <p:sldLayoutId id="2147483792" r:id="rId6"/>
    <p:sldLayoutId id="2147483823" r:id="rId7"/>
    <p:sldLayoutId id="2147483820" r:id="rId8"/>
    <p:sldLayoutId id="2147483807" r:id="rId9"/>
    <p:sldLayoutId id="2147483806" r:id="rId10"/>
    <p:sldLayoutId id="2147483794" r:id="rId11"/>
    <p:sldLayoutId id="2147483793" r:id="rId12"/>
    <p:sldLayoutId id="2147483822" r:id="rId13"/>
    <p:sldLayoutId id="2147483821" r:id="rId14"/>
    <p:sldLayoutId id="2147483767" r:id="rId15"/>
    <p:sldLayoutId id="2147483769" r:id="rId16"/>
    <p:sldLayoutId id="2147483815" r:id="rId17"/>
    <p:sldLayoutId id="2147483816" r:id="rId18"/>
    <p:sldLayoutId id="2147483805" r:id="rId19"/>
    <p:sldLayoutId id="2147483843" r:id="rId20"/>
    <p:sldLayoutId id="2147483802" r:id="rId21"/>
    <p:sldLayoutId id="2147483803" r:id="rId22"/>
    <p:sldLayoutId id="2147483804" r:id="rId23"/>
    <p:sldLayoutId id="2147483800" r:id="rId24"/>
    <p:sldLayoutId id="2147483827" r:id="rId25"/>
    <p:sldLayoutId id="2147483826" r:id="rId26"/>
    <p:sldLayoutId id="2147483828" r:id="rId27"/>
    <p:sldLayoutId id="2147483831" r:id="rId28"/>
    <p:sldLayoutId id="2147483830" r:id="rId29"/>
    <p:sldLayoutId id="2147483829" r:id="rId30"/>
    <p:sldLayoutId id="2147483778"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txStyles>
    <p:titleStyle>
      <a:lvl1pPr marL="0" algn="l" defTabSz="914400" rtl="0" eaLnBrk="1" latinLnBrk="0" hangingPunct="1">
        <a:lnSpc>
          <a:spcPct val="100000"/>
        </a:lnSpc>
        <a:spcBef>
          <a:spcPct val="0"/>
        </a:spcBef>
        <a:buNone/>
        <a:defRPr lang="en-US" sz="3200" b="0" kern="1200" spc="0" baseline="0" dirty="0">
          <a:solidFill>
            <a:schemeClr val="accent1"/>
          </a:solidFill>
          <a:latin typeface="Salesforce Sans"/>
          <a:ea typeface="+mj-ea"/>
          <a:cs typeface="+mj-cs"/>
        </a:defRPr>
      </a:lvl1pPr>
    </p:titleStyle>
    <p:body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rgbClr val="7C868D"/>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jpg"/><Relationship Id="rId8"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png"/><Relationship Id="rId7" Type="http://schemas.openxmlformats.org/officeDocument/2006/relationships/image" Target="../media/image38.png"/><Relationship Id="rId8" Type="http://schemas.microsoft.com/office/2007/relationships/hdphoto" Target="../media/hdphoto1.wdp"/><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png"/><Relationship Id="rId7" Type="http://schemas.openxmlformats.org/officeDocument/2006/relationships/image" Target="../media/image38.png"/><Relationship Id="rId8" Type="http://schemas.microsoft.com/office/2007/relationships/hdphoto" Target="../media/hdphoto2.wdp"/><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g"/><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37.png"/><Relationship Id="rId8" Type="http://schemas.openxmlformats.org/officeDocument/2006/relationships/image" Target="../media/image38.png"/><Relationship Id="rId9"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g"/><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37.png"/><Relationship Id="rId8" Type="http://schemas.openxmlformats.org/officeDocument/2006/relationships/image" Target="../media/image38.png"/><Relationship Id="rId9" Type="http://schemas.microsoft.com/office/2007/relationships/hdphoto" Target="../media/hdphoto4.wdp"/><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g"/><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37.png"/><Relationship Id="rId8" Type="http://schemas.openxmlformats.org/officeDocument/2006/relationships/image" Target="../media/image38.png"/><Relationship Id="rId9" Type="http://schemas.microsoft.com/office/2007/relationships/hdphoto" Target="../media/hdphoto5.wdp"/><Relationship Id="rId10" Type="http://schemas.openxmlformats.org/officeDocument/2006/relationships/image" Target="../media/image21.png"/><Relationship Id="rId11"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image" Target="../media/image39.png"/><Relationship Id="rId3" Type="http://schemas.openxmlformats.org/officeDocument/2006/relationships/image" Target="../media/image33.png"/><Relationship Id="rId4" Type="http://schemas.openxmlformats.org/officeDocument/2006/relationships/image" Target="../media/image34.jpg"/><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37.png"/><Relationship Id="rId8" Type="http://schemas.openxmlformats.org/officeDocument/2006/relationships/image" Target="../media/image38.png"/><Relationship Id="rId9" Type="http://schemas.microsoft.com/office/2007/relationships/hdphoto" Target="../media/hdphoto6.wdp"/><Relationship Id="rId10"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eg"/><Relationship Id="rId5" Type="http://schemas.openxmlformats.org/officeDocument/2006/relationships/image" Target="../media/image46.png"/><Relationship Id="rId6" Type="http://schemas.openxmlformats.org/officeDocument/2006/relationships/image" Target="../media/image47.jpg"/><Relationship Id="rId7" Type="http://schemas.openxmlformats.org/officeDocument/2006/relationships/image" Target="../media/image48.png"/><Relationship Id="rId8" Type="http://schemas.openxmlformats.org/officeDocument/2006/relationships/image" Target="../media/image49.jpeg"/><Relationship Id="rId9" Type="http://schemas.openxmlformats.org/officeDocument/2006/relationships/image" Target="../media/image50.jp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playlist?list=PLnobS_RgN7JamSA3iRTf2bY8sts_a_-ar" TargetMode="External"/><Relationship Id="rId4" Type="http://schemas.openxmlformats.org/officeDocument/2006/relationships/hyperlink" Target="https://github.com/salesforceidentity" TargetMode="External"/><Relationship Id="rId5" Type="http://schemas.openxmlformats.org/officeDocument/2006/relationships/hyperlink" Target="https://success.salesforce.com" TargetMode="External"/><Relationship Id="rId1" Type="http://schemas.openxmlformats.org/officeDocument/2006/relationships/slideLayout" Target="../slideLayouts/slideLayout4.xml"/><Relationship Id="rId2" Type="http://schemas.openxmlformats.org/officeDocument/2006/relationships/hyperlink" Target="http://www.salesforceidentity.inf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Salesforce Identity:</a:t>
            </a:r>
            <a:br>
              <a:rPr lang="en-US" sz="4400" dirty="0" smtClean="0"/>
            </a:br>
            <a:r>
              <a:rPr lang="en-US" sz="4400" dirty="0" smtClean="0"/>
              <a:t>Don’t Treat Your Customers</a:t>
            </a:r>
            <a:br>
              <a:rPr lang="en-US" sz="4400" dirty="0" smtClean="0"/>
            </a:br>
            <a:r>
              <a:rPr lang="en-US" sz="4400" dirty="0" smtClean="0"/>
              <a:t>Like Your Employees</a:t>
            </a:r>
            <a:endParaRPr lang="en-US" sz="4400" dirty="0"/>
          </a:p>
        </p:txBody>
      </p:sp>
      <p:sp>
        <p:nvSpPr>
          <p:cNvPr id="3" name="Subtitle 2"/>
          <p:cNvSpPr>
            <a:spLocks noGrp="1"/>
          </p:cNvSpPr>
          <p:nvPr>
            <p:ph idx="1"/>
          </p:nvPr>
        </p:nvSpPr>
        <p:spPr/>
        <p:txBody>
          <a:bodyPr/>
          <a:lstStyle/>
          <a:p>
            <a:endParaRPr lang="en-US" dirty="0"/>
          </a:p>
        </p:txBody>
      </p:sp>
      <p:sp>
        <p:nvSpPr>
          <p:cNvPr id="6" name="Text Placeholder 5"/>
          <p:cNvSpPr>
            <a:spLocks noGrp="1"/>
          </p:cNvSpPr>
          <p:nvPr>
            <p:ph sz="quarter" idx="10"/>
          </p:nvPr>
        </p:nvSpPr>
        <p:spPr/>
        <p:txBody>
          <a:bodyPr/>
          <a:lstStyle/>
          <a:p>
            <a:r>
              <a:rPr lang="en-US" b="1" dirty="0"/>
              <a:t>Ian Glazer</a:t>
            </a:r>
          </a:p>
          <a:p>
            <a:r>
              <a:rPr lang="en-US" dirty="0"/>
              <a:t>Senior Director, Identity</a:t>
            </a:r>
          </a:p>
          <a:p>
            <a:r>
              <a:rPr lang="en-US" dirty="0"/>
              <a:t>@</a:t>
            </a:r>
            <a:r>
              <a:rPr lang="en-US" dirty="0" err="1"/>
              <a:t>iglazer</a:t>
            </a:r>
            <a:endParaRPr lang="en-US" dirty="0"/>
          </a:p>
          <a:p>
            <a:endParaRPr lang="en-US" b="1" dirty="0" smtClean="0"/>
          </a:p>
          <a:p>
            <a:r>
              <a:rPr lang="en-US" b="1" dirty="0" smtClean="0"/>
              <a:t>Chuck Mortimore</a:t>
            </a:r>
          </a:p>
          <a:p>
            <a:r>
              <a:rPr lang="en-US" dirty="0" smtClean="0"/>
              <a:t>VP, Product Management Identity</a:t>
            </a:r>
          </a:p>
          <a:p>
            <a:r>
              <a:rPr lang="en-US" dirty="0" smtClean="0"/>
              <a:t>@</a:t>
            </a:r>
            <a:r>
              <a:rPr lang="en-US" dirty="0" err="1" smtClean="0"/>
              <a:t>cmort</a:t>
            </a:r>
            <a:endParaRPr lang="en-US" dirty="0"/>
          </a:p>
        </p:txBody>
      </p:sp>
    </p:spTree>
    <p:extLst>
      <p:ext uri="{BB962C8B-B14F-4D97-AF65-F5344CB8AC3E}">
        <p14:creationId xmlns:p14="http://schemas.microsoft.com/office/powerpoint/2010/main" val="17264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Omni-Channel</a:t>
            </a:r>
            <a:endParaRPr lang="en-US" dirty="0"/>
          </a:p>
        </p:txBody>
      </p:sp>
      <p:sp>
        <p:nvSpPr>
          <p:cNvPr id="29" name="Text Placeholder 28"/>
          <p:cNvSpPr>
            <a:spLocks noGrp="1"/>
          </p:cNvSpPr>
          <p:nvPr>
            <p:ph type="body" sz="quarter" idx="16"/>
          </p:nvPr>
        </p:nvSpPr>
        <p:spPr/>
        <p:txBody>
          <a:bodyPr/>
          <a:lstStyle/>
          <a:p>
            <a:endParaRPr lang="en-US"/>
          </a:p>
        </p:txBody>
      </p:sp>
      <p:grpSp>
        <p:nvGrpSpPr>
          <p:cNvPr id="17" name="Group 16"/>
          <p:cNvGrpSpPr/>
          <p:nvPr/>
        </p:nvGrpSpPr>
        <p:grpSpPr>
          <a:xfrm>
            <a:off x="1756235" y="1497258"/>
            <a:ext cx="1775246" cy="4666707"/>
            <a:chOff x="1523792" y="1497258"/>
            <a:chExt cx="1775246" cy="4666707"/>
          </a:xfrm>
        </p:grpSpPr>
        <p:pic>
          <p:nvPicPr>
            <p:cNvPr id="4" name="Picture 3"/>
            <p:cNvPicPr>
              <a:picLocks noChangeAspect="1"/>
            </p:cNvPicPr>
            <p:nvPr/>
          </p:nvPicPr>
          <p:blipFill>
            <a:blip r:embed="rId3"/>
            <a:stretch>
              <a:fillRect/>
            </a:stretch>
          </p:blipFill>
          <p:spPr>
            <a:xfrm>
              <a:off x="1995822" y="1497258"/>
              <a:ext cx="831187" cy="155448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365" y="4166460"/>
              <a:ext cx="1308100" cy="1158915"/>
            </a:xfrm>
            <a:prstGeom prst="rect">
              <a:avLst/>
            </a:prstGeom>
          </p:spPr>
        </p:pic>
        <p:sp>
          <p:nvSpPr>
            <p:cNvPr id="23" name="Rectangle 22"/>
            <p:cNvSpPr/>
            <p:nvPr/>
          </p:nvSpPr>
          <p:spPr>
            <a:xfrm>
              <a:off x="1523792" y="5517634"/>
              <a:ext cx="1775246" cy="646331"/>
            </a:xfrm>
            <a:prstGeom prst="rect">
              <a:avLst/>
            </a:prstGeom>
          </p:spPr>
          <p:txBody>
            <a:bodyPr wrap="none">
              <a:spAutoFit/>
            </a:bodyPr>
            <a:lstStyle/>
            <a:p>
              <a:pPr algn="ctr">
                <a:buClr>
                  <a:schemeClr val="tx2"/>
                </a:buClr>
              </a:pPr>
              <a:r>
                <a:rPr lang="en-US" b="1" dirty="0" smtClean="0">
                  <a:solidFill>
                    <a:schemeClr val="tx1">
                      <a:lumMod val="75000"/>
                      <a:lumOff val="25000"/>
                    </a:schemeClr>
                  </a:solidFill>
                  <a:latin typeface="Salesforce Sans"/>
                </a:rPr>
                <a:t>Brick &amp; Mortar</a:t>
              </a:r>
              <a:br>
                <a:rPr lang="en-US" b="1" dirty="0" smtClean="0">
                  <a:solidFill>
                    <a:schemeClr val="tx1">
                      <a:lumMod val="75000"/>
                      <a:lumOff val="25000"/>
                    </a:schemeClr>
                  </a:solidFill>
                  <a:latin typeface="Salesforce Sans"/>
                </a:rPr>
              </a:br>
              <a:r>
                <a:rPr lang="en-US" b="1" dirty="0" smtClean="0">
                  <a:solidFill>
                    <a:schemeClr val="tx1">
                      <a:lumMod val="75000"/>
                      <a:lumOff val="25000"/>
                    </a:schemeClr>
                  </a:solidFill>
                  <a:latin typeface="Salesforce Sans"/>
                </a:rPr>
                <a:t>Sales</a:t>
              </a:r>
              <a:endParaRPr lang="en-US" b="1" dirty="0">
                <a:solidFill>
                  <a:schemeClr val="tx1">
                    <a:lumMod val="75000"/>
                    <a:lumOff val="25000"/>
                  </a:schemeClr>
                </a:solidFill>
                <a:latin typeface="Salesforce Sans"/>
              </a:endParaRPr>
            </a:p>
          </p:txBody>
        </p:sp>
        <p:sp>
          <p:nvSpPr>
            <p:cNvPr id="22" name="Rectangle 21"/>
            <p:cNvSpPr/>
            <p:nvPr/>
          </p:nvSpPr>
          <p:spPr>
            <a:xfrm>
              <a:off x="1932790" y="3129937"/>
              <a:ext cx="957251" cy="369332"/>
            </a:xfrm>
            <a:prstGeom prst="rect">
              <a:avLst/>
            </a:prstGeom>
          </p:spPr>
          <p:txBody>
            <a:bodyPr wrap="none">
              <a:spAutoFit/>
            </a:bodyPr>
            <a:lstStyle/>
            <a:p>
              <a:pPr algn="ctr">
                <a:buClr>
                  <a:schemeClr val="tx2"/>
                </a:buClr>
              </a:pPr>
              <a:r>
                <a:rPr lang="en-US" b="1" dirty="0" smtClean="0">
                  <a:solidFill>
                    <a:schemeClr val="tx1">
                      <a:lumMod val="75000"/>
                      <a:lumOff val="25000"/>
                    </a:schemeClr>
                  </a:solidFill>
                  <a:latin typeface="Salesforce Sans"/>
                </a:rPr>
                <a:t>Mobile</a:t>
              </a:r>
              <a:endParaRPr lang="en-US" b="1" dirty="0">
                <a:solidFill>
                  <a:schemeClr val="tx1">
                    <a:lumMod val="75000"/>
                    <a:lumOff val="25000"/>
                  </a:schemeClr>
                </a:solidFill>
                <a:latin typeface="Salesforce Sans"/>
              </a:endParaRPr>
            </a:p>
          </p:txBody>
        </p:sp>
      </p:grpSp>
      <p:grpSp>
        <p:nvGrpSpPr>
          <p:cNvPr id="18" name="Group 17"/>
          <p:cNvGrpSpPr/>
          <p:nvPr/>
        </p:nvGrpSpPr>
        <p:grpSpPr>
          <a:xfrm>
            <a:off x="5287716" y="1497258"/>
            <a:ext cx="1791832" cy="4641307"/>
            <a:chOff x="4954475" y="1497258"/>
            <a:chExt cx="1791832" cy="4641307"/>
          </a:xfrm>
        </p:grpSpPr>
        <p:grpSp>
          <p:nvGrpSpPr>
            <p:cNvPr id="5" name="Group 4"/>
            <p:cNvGrpSpPr>
              <a:grpSpLocks noChangeAspect="1"/>
            </p:cNvGrpSpPr>
            <p:nvPr/>
          </p:nvGrpSpPr>
          <p:grpSpPr>
            <a:xfrm>
              <a:off x="4954475" y="1497258"/>
              <a:ext cx="1791832" cy="1554480"/>
              <a:chOff x="-508000" y="2726355"/>
              <a:chExt cx="4762500" cy="4131645"/>
            </a:xfrm>
          </p:grpSpPr>
          <p:grpSp>
            <p:nvGrpSpPr>
              <p:cNvPr id="6" name="Group 23"/>
              <p:cNvGrpSpPr/>
              <p:nvPr/>
            </p:nvGrpSpPr>
            <p:grpSpPr>
              <a:xfrm>
                <a:off x="-508000" y="2726355"/>
                <a:ext cx="4762500" cy="4131645"/>
                <a:chOff x="141767" y="1831164"/>
                <a:chExt cx="3166140" cy="2746744"/>
              </a:xfrm>
            </p:grpSpPr>
            <p:sp>
              <p:nvSpPr>
                <p:cNvPr id="10" name="Rectangle 9"/>
                <p:cNvSpPr/>
                <p:nvPr/>
              </p:nvSpPr>
              <p:spPr>
                <a:xfrm>
                  <a:off x="365632" y="1998482"/>
                  <a:ext cx="2767486" cy="1763758"/>
                </a:xfrm>
                <a:prstGeom prst="rect">
                  <a:avLst/>
                </a:prstGeom>
                <a:solidFill>
                  <a:srgbClr val="1589D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Salesforce Sans"/>
                  </a:endParaRPr>
                </a:p>
              </p:txBody>
            </p:sp>
            <p:pic>
              <p:nvPicPr>
                <p:cNvPr id="11" name="Picture 10" descr="monitor.png"/>
                <p:cNvPicPr>
                  <a:picLocks noChangeAspect="1"/>
                </p:cNvPicPr>
                <p:nvPr/>
              </p:nvPicPr>
              <p:blipFill rotWithShape="1">
                <a:blip r:embed="rId5" cstate="screen">
                  <a:extLst>
                    <a:ext uri="{28A0092B-C50C-407E-A947-70E740481C1C}">
                      <a14:useLocalDpi xmlns:a14="http://schemas.microsoft.com/office/drawing/2010/main"/>
                    </a:ext>
                  </a:extLst>
                </a:blip>
                <a:srcRect l="13078" t="11439" r="11354" b="9884"/>
                <a:stretch/>
              </p:blipFill>
              <p:spPr>
                <a:xfrm>
                  <a:off x="141767" y="1831164"/>
                  <a:ext cx="3166140" cy="2746744"/>
                </a:xfrm>
                <a:prstGeom prst="rect">
                  <a:avLst/>
                </a:prstGeom>
              </p:spPr>
            </p:pic>
            <p:sp>
              <p:nvSpPr>
                <p:cNvPr id="12" name="Rectangle 13"/>
                <p:cNvSpPr>
                  <a:spLocks noChangeArrowheads="1"/>
                </p:cNvSpPr>
                <p:nvPr/>
              </p:nvSpPr>
              <p:spPr bwMode="auto">
                <a:xfrm>
                  <a:off x="594394" y="2217192"/>
                  <a:ext cx="2223054" cy="489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endParaRPr lang="en-US" sz="1200" dirty="0">
                    <a:solidFill>
                      <a:schemeClr val="bg1"/>
                    </a:solidFill>
                    <a:latin typeface="Salesforce Sans"/>
                  </a:endParaRPr>
                </a:p>
              </p:txBody>
            </p:sp>
          </p:grpSp>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6213" y="2983152"/>
                <a:ext cx="4140190" cy="2596896"/>
              </a:xfrm>
              <a:prstGeom prst="rect">
                <a:avLst/>
              </a:prstGeom>
            </p:spPr>
          </p:pic>
          <p:sp>
            <p:nvSpPr>
              <p:cNvPr id="8" name="TextBox 7"/>
              <p:cNvSpPr txBox="1"/>
              <p:nvPr/>
            </p:nvSpPr>
            <p:spPr>
              <a:xfrm>
                <a:off x="0" y="4787900"/>
                <a:ext cx="825868" cy="391842"/>
              </a:xfrm>
              <a:prstGeom prst="rect">
                <a:avLst/>
              </a:prstGeom>
              <a:noFill/>
            </p:spPr>
            <p:txBody>
              <a:bodyPr wrap="square" rtlCol="0">
                <a:spAutoFit/>
              </a:bodyPr>
              <a:lstStyle/>
              <a:p>
                <a:endParaRPr lang="en-US" sz="500" dirty="0">
                  <a:solidFill>
                    <a:schemeClr val="bg1"/>
                  </a:solidFill>
                  <a:latin typeface="Myriad Pro"/>
                  <a:cs typeface="Myriad Pro"/>
                </a:endParaRPr>
              </a:p>
            </p:txBody>
          </p:sp>
          <p:sp>
            <p:nvSpPr>
              <p:cNvPr id="9" name="TextBox 8"/>
              <p:cNvSpPr txBox="1"/>
              <p:nvPr/>
            </p:nvSpPr>
            <p:spPr>
              <a:xfrm>
                <a:off x="647698" y="4787900"/>
                <a:ext cx="813044" cy="391842"/>
              </a:xfrm>
              <a:prstGeom prst="rect">
                <a:avLst/>
              </a:prstGeom>
              <a:noFill/>
            </p:spPr>
            <p:txBody>
              <a:bodyPr wrap="square" rtlCol="0">
                <a:spAutoFit/>
              </a:bodyPr>
              <a:lstStyle/>
              <a:p>
                <a:endParaRPr lang="en-US" sz="500" dirty="0">
                  <a:solidFill>
                    <a:schemeClr val="bg1"/>
                  </a:solidFill>
                  <a:latin typeface="Myriad Pro"/>
                  <a:cs typeface="Myriad Pro"/>
                </a:endParaRPr>
              </a:p>
            </p:txBody>
          </p:sp>
        </p:grpSp>
        <p:pic>
          <p:nvPicPr>
            <p:cNvPr id="3" name="Picture 2" descr="hir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9747" y="4216400"/>
              <a:ext cx="1161288" cy="1161288"/>
            </a:xfrm>
            <a:prstGeom prst="rect">
              <a:avLst/>
            </a:prstGeom>
          </p:spPr>
        </p:pic>
        <p:sp>
          <p:nvSpPr>
            <p:cNvPr id="24" name="Rectangle 23"/>
            <p:cNvSpPr/>
            <p:nvPr/>
          </p:nvSpPr>
          <p:spPr>
            <a:xfrm>
              <a:off x="5245110" y="5492234"/>
              <a:ext cx="1210563" cy="646331"/>
            </a:xfrm>
            <a:prstGeom prst="rect">
              <a:avLst/>
            </a:prstGeom>
          </p:spPr>
          <p:txBody>
            <a:bodyPr wrap="none">
              <a:spAutoFit/>
            </a:bodyPr>
            <a:lstStyle/>
            <a:p>
              <a:pPr algn="ctr">
                <a:buClr>
                  <a:schemeClr val="tx2"/>
                </a:buClr>
              </a:pPr>
              <a:r>
                <a:rPr lang="en-US" b="1" dirty="0" smtClean="0">
                  <a:solidFill>
                    <a:schemeClr val="tx1">
                      <a:lumMod val="75000"/>
                      <a:lumOff val="25000"/>
                    </a:schemeClr>
                  </a:solidFill>
                  <a:latin typeface="Salesforce Sans"/>
                </a:rPr>
                <a:t>Social</a:t>
              </a:r>
              <a:br>
                <a:rPr lang="en-US" b="1" dirty="0" smtClean="0">
                  <a:solidFill>
                    <a:schemeClr val="tx1">
                      <a:lumMod val="75000"/>
                      <a:lumOff val="25000"/>
                    </a:schemeClr>
                  </a:solidFill>
                  <a:latin typeface="Salesforce Sans"/>
                </a:rPr>
              </a:br>
              <a:r>
                <a:rPr lang="en-US" b="1" dirty="0" smtClean="0">
                  <a:solidFill>
                    <a:schemeClr val="tx1">
                      <a:lumMod val="75000"/>
                      <a:lumOff val="25000"/>
                    </a:schemeClr>
                  </a:solidFill>
                  <a:latin typeface="Salesforce Sans"/>
                </a:rPr>
                <a:t>Listening</a:t>
              </a:r>
              <a:endParaRPr lang="en-US" b="1" dirty="0">
                <a:solidFill>
                  <a:schemeClr val="tx1">
                    <a:lumMod val="75000"/>
                    <a:lumOff val="25000"/>
                  </a:schemeClr>
                </a:solidFill>
                <a:latin typeface="Salesforce Sans"/>
              </a:endParaRPr>
            </a:p>
          </p:txBody>
        </p:sp>
        <p:sp>
          <p:nvSpPr>
            <p:cNvPr id="26" name="Rectangle 25"/>
            <p:cNvSpPr/>
            <p:nvPr/>
          </p:nvSpPr>
          <p:spPr>
            <a:xfrm>
              <a:off x="5506453" y="3129937"/>
              <a:ext cx="687876" cy="369332"/>
            </a:xfrm>
            <a:prstGeom prst="rect">
              <a:avLst/>
            </a:prstGeom>
          </p:spPr>
          <p:txBody>
            <a:bodyPr wrap="none">
              <a:spAutoFit/>
            </a:bodyPr>
            <a:lstStyle/>
            <a:p>
              <a:pPr algn="ctr">
                <a:buClr>
                  <a:schemeClr val="tx2"/>
                </a:buClr>
              </a:pPr>
              <a:r>
                <a:rPr lang="en-US" b="1" dirty="0" smtClean="0">
                  <a:solidFill>
                    <a:schemeClr val="tx1">
                      <a:lumMod val="75000"/>
                      <a:lumOff val="25000"/>
                    </a:schemeClr>
                  </a:solidFill>
                  <a:latin typeface="Salesforce Sans"/>
                </a:rPr>
                <a:t>Web</a:t>
              </a:r>
              <a:endParaRPr lang="en-US" b="1" dirty="0">
                <a:solidFill>
                  <a:schemeClr val="tx1">
                    <a:lumMod val="75000"/>
                    <a:lumOff val="25000"/>
                  </a:schemeClr>
                </a:solidFill>
                <a:latin typeface="Salesforce Sans"/>
              </a:endParaRPr>
            </a:p>
          </p:txBody>
        </p:sp>
      </p:grpSp>
      <p:grpSp>
        <p:nvGrpSpPr>
          <p:cNvPr id="19" name="Group 18"/>
          <p:cNvGrpSpPr/>
          <p:nvPr/>
        </p:nvGrpSpPr>
        <p:grpSpPr>
          <a:xfrm>
            <a:off x="8835783" y="1497258"/>
            <a:ext cx="1596807" cy="4603207"/>
            <a:chOff x="8816449" y="1497258"/>
            <a:chExt cx="1596807" cy="4603207"/>
          </a:xfrm>
        </p:grpSpPr>
        <p:grpSp>
          <p:nvGrpSpPr>
            <p:cNvPr id="13" name="Group 12"/>
            <p:cNvGrpSpPr>
              <a:grpSpLocks noChangeAspect="1"/>
            </p:cNvGrpSpPr>
            <p:nvPr/>
          </p:nvGrpSpPr>
          <p:grpSpPr>
            <a:xfrm>
              <a:off x="8816449" y="1497258"/>
              <a:ext cx="1596807" cy="1554480"/>
              <a:chOff x="4129088" y="852488"/>
              <a:chExt cx="2633663" cy="2614613"/>
            </a:xfrm>
          </p:grpSpPr>
          <p:sp>
            <p:nvSpPr>
              <p:cNvPr id="14" name="Freeform 6"/>
              <p:cNvSpPr>
                <a:spLocks/>
              </p:cNvSpPr>
              <p:nvPr/>
            </p:nvSpPr>
            <p:spPr bwMode="auto">
              <a:xfrm>
                <a:off x="4129088" y="852488"/>
                <a:ext cx="2633663" cy="2614613"/>
              </a:xfrm>
              <a:custGeom>
                <a:avLst/>
                <a:gdLst>
                  <a:gd name="T0" fmla="*/ 241 w 241"/>
                  <a:gd name="T1" fmla="*/ 112 h 239"/>
                  <a:gd name="T2" fmla="*/ 226 w 241"/>
                  <a:gd name="T3" fmla="*/ 101 h 239"/>
                  <a:gd name="T4" fmla="*/ 236 w 241"/>
                  <a:gd name="T5" fmla="*/ 86 h 239"/>
                  <a:gd name="T6" fmla="*/ 231 w 241"/>
                  <a:gd name="T7" fmla="*/ 71 h 239"/>
                  <a:gd name="T8" fmla="*/ 214 w 241"/>
                  <a:gd name="T9" fmla="*/ 66 h 239"/>
                  <a:gd name="T10" fmla="*/ 218 w 241"/>
                  <a:gd name="T11" fmla="*/ 49 h 239"/>
                  <a:gd name="T12" fmla="*/ 207 w 241"/>
                  <a:gd name="T13" fmla="*/ 36 h 239"/>
                  <a:gd name="T14" fmla="*/ 190 w 241"/>
                  <a:gd name="T15" fmla="*/ 37 h 239"/>
                  <a:gd name="T16" fmla="*/ 188 w 241"/>
                  <a:gd name="T17" fmla="*/ 20 h 239"/>
                  <a:gd name="T18" fmla="*/ 174 w 241"/>
                  <a:gd name="T19" fmla="*/ 12 h 239"/>
                  <a:gd name="T20" fmla="*/ 157 w 241"/>
                  <a:gd name="T21" fmla="*/ 19 h 239"/>
                  <a:gd name="T22" fmla="*/ 149 w 241"/>
                  <a:gd name="T23" fmla="*/ 3 h 239"/>
                  <a:gd name="T24" fmla="*/ 133 w 241"/>
                  <a:gd name="T25" fmla="*/ 0 h 239"/>
                  <a:gd name="T26" fmla="*/ 121 w 241"/>
                  <a:gd name="T27" fmla="*/ 12 h 239"/>
                  <a:gd name="T28" fmla="*/ 108 w 241"/>
                  <a:gd name="T29" fmla="*/ 0 h 239"/>
                  <a:gd name="T30" fmla="*/ 92 w 241"/>
                  <a:gd name="T31" fmla="*/ 3 h 239"/>
                  <a:gd name="T32" fmla="*/ 84 w 241"/>
                  <a:gd name="T33" fmla="*/ 19 h 239"/>
                  <a:gd name="T34" fmla="*/ 68 w 241"/>
                  <a:gd name="T35" fmla="*/ 12 h 239"/>
                  <a:gd name="T36" fmla="*/ 54 w 241"/>
                  <a:gd name="T37" fmla="*/ 20 h 239"/>
                  <a:gd name="T38" fmla="*/ 52 w 241"/>
                  <a:gd name="T39" fmla="*/ 37 h 239"/>
                  <a:gd name="T40" fmla="*/ 34 w 241"/>
                  <a:gd name="T41" fmla="*/ 36 h 239"/>
                  <a:gd name="T42" fmla="*/ 23 w 241"/>
                  <a:gd name="T43" fmla="*/ 49 h 239"/>
                  <a:gd name="T44" fmla="*/ 28 w 241"/>
                  <a:gd name="T45" fmla="*/ 66 h 239"/>
                  <a:gd name="T46" fmla="*/ 11 w 241"/>
                  <a:gd name="T47" fmla="*/ 71 h 239"/>
                  <a:gd name="T48" fmla="*/ 5 w 241"/>
                  <a:gd name="T49" fmla="*/ 86 h 239"/>
                  <a:gd name="T50" fmla="*/ 15 w 241"/>
                  <a:gd name="T51" fmla="*/ 101 h 239"/>
                  <a:gd name="T52" fmla="*/ 1 w 241"/>
                  <a:gd name="T53" fmla="*/ 112 h 239"/>
                  <a:gd name="T54" fmla="*/ 0 w 241"/>
                  <a:gd name="T55" fmla="*/ 120 h 239"/>
                  <a:gd name="T56" fmla="*/ 1 w 241"/>
                  <a:gd name="T57" fmla="*/ 128 h 239"/>
                  <a:gd name="T58" fmla="*/ 15 w 241"/>
                  <a:gd name="T59" fmla="*/ 138 h 239"/>
                  <a:gd name="T60" fmla="*/ 5 w 241"/>
                  <a:gd name="T61" fmla="*/ 153 h 239"/>
                  <a:gd name="T62" fmla="*/ 11 w 241"/>
                  <a:gd name="T63" fmla="*/ 168 h 239"/>
                  <a:gd name="T64" fmla="*/ 28 w 241"/>
                  <a:gd name="T65" fmla="*/ 173 h 239"/>
                  <a:gd name="T66" fmla="*/ 23 w 241"/>
                  <a:gd name="T67" fmla="*/ 191 h 239"/>
                  <a:gd name="T68" fmla="*/ 34 w 241"/>
                  <a:gd name="T69" fmla="*/ 203 h 239"/>
                  <a:gd name="T70" fmla="*/ 52 w 241"/>
                  <a:gd name="T71" fmla="*/ 202 h 239"/>
                  <a:gd name="T72" fmla="*/ 54 w 241"/>
                  <a:gd name="T73" fmla="*/ 220 h 239"/>
                  <a:gd name="T74" fmla="*/ 68 w 241"/>
                  <a:gd name="T75" fmla="*/ 228 h 239"/>
                  <a:gd name="T76" fmla="*/ 84 w 241"/>
                  <a:gd name="T77" fmla="*/ 221 h 239"/>
                  <a:gd name="T78" fmla="*/ 92 w 241"/>
                  <a:gd name="T79" fmla="*/ 236 h 239"/>
                  <a:gd name="T80" fmla="*/ 108 w 241"/>
                  <a:gd name="T81" fmla="*/ 239 h 239"/>
                  <a:gd name="T82" fmla="*/ 121 w 241"/>
                  <a:gd name="T83" fmla="*/ 227 h 239"/>
                  <a:gd name="T84" fmla="*/ 133 w 241"/>
                  <a:gd name="T85" fmla="*/ 239 h 239"/>
                  <a:gd name="T86" fmla="*/ 149 w 241"/>
                  <a:gd name="T87" fmla="*/ 236 h 239"/>
                  <a:gd name="T88" fmla="*/ 157 w 241"/>
                  <a:gd name="T89" fmla="*/ 221 h 239"/>
                  <a:gd name="T90" fmla="*/ 174 w 241"/>
                  <a:gd name="T91" fmla="*/ 228 h 239"/>
                  <a:gd name="T92" fmla="*/ 188 w 241"/>
                  <a:gd name="T93" fmla="*/ 220 h 239"/>
                  <a:gd name="T94" fmla="*/ 190 w 241"/>
                  <a:gd name="T95" fmla="*/ 202 h 239"/>
                  <a:gd name="T96" fmla="*/ 207 w 241"/>
                  <a:gd name="T97" fmla="*/ 203 h 239"/>
                  <a:gd name="T98" fmla="*/ 218 w 241"/>
                  <a:gd name="T99" fmla="*/ 191 h 239"/>
                  <a:gd name="T100" fmla="*/ 214 w 241"/>
                  <a:gd name="T101" fmla="*/ 173 h 239"/>
                  <a:gd name="T102" fmla="*/ 231 w 241"/>
                  <a:gd name="T103" fmla="*/ 168 h 239"/>
                  <a:gd name="T104" fmla="*/ 236 w 241"/>
                  <a:gd name="T105" fmla="*/ 153 h 239"/>
                  <a:gd name="T106" fmla="*/ 226 w 241"/>
                  <a:gd name="T107" fmla="*/ 138 h 239"/>
                  <a:gd name="T108" fmla="*/ 241 w 241"/>
                  <a:gd name="T109" fmla="*/ 128 h 239"/>
                  <a:gd name="T110" fmla="*/ 241 w 241"/>
                  <a:gd name="T111" fmla="*/ 120 h 239"/>
                  <a:gd name="T112" fmla="*/ 241 w 241"/>
                  <a:gd name="T113" fmla="*/ 11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239">
                    <a:moveTo>
                      <a:pt x="241" y="112"/>
                    </a:moveTo>
                    <a:cubicBezTo>
                      <a:pt x="234" y="112"/>
                      <a:pt x="228" y="108"/>
                      <a:pt x="226" y="101"/>
                    </a:cubicBezTo>
                    <a:cubicBezTo>
                      <a:pt x="225" y="94"/>
                      <a:pt x="230" y="88"/>
                      <a:pt x="236" y="86"/>
                    </a:cubicBezTo>
                    <a:cubicBezTo>
                      <a:pt x="235" y="81"/>
                      <a:pt x="233" y="76"/>
                      <a:pt x="231" y="71"/>
                    </a:cubicBezTo>
                    <a:cubicBezTo>
                      <a:pt x="225" y="74"/>
                      <a:pt x="217" y="72"/>
                      <a:pt x="214" y="66"/>
                    </a:cubicBezTo>
                    <a:cubicBezTo>
                      <a:pt x="210" y="60"/>
                      <a:pt x="212" y="52"/>
                      <a:pt x="218" y="49"/>
                    </a:cubicBezTo>
                    <a:cubicBezTo>
                      <a:pt x="215" y="44"/>
                      <a:pt x="211" y="40"/>
                      <a:pt x="207" y="36"/>
                    </a:cubicBezTo>
                    <a:cubicBezTo>
                      <a:pt x="203" y="41"/>
                      <a:pt x="195" y="42"/>
                      <a:pt x="190" y="37"/>
                    </a:cubicBezTo>
                    <a:cubicBezTo>
                      <a:pt x="184" y="33"/>
                      <a:pt x="184" y="25"/>
                      <a:pt x="188" y="20"/>
                    </a:cubicBezTo>
                    <a:cubicBezTo>
                      <a:pt x="183" y="17"/>
                      <a:pt x="178" y="14"/>
                      <a:pt x="174" y="12"/>
                    </a:cubicBezTo>
                    <a:cubicBezTo>
                      <a:pt x="171" y="18"/>
                      <a:pt x="164" y="21"/>
                      <a:pt x="157" y="19"/>
                    </a:cubicBezTo>
                    <a:cubicBezTo>
                      <a:pt x="151" y="16"/>
                      <a:pt x="147" y="9"/>
                      <a:pt x="149" y="3"/>
                    </a:cubicBezTo>
                    <a:cubicBezTo>
                      <a:pt x="144" y="2"/>
                      <a:pt x="139" y="1"/>
                      <a:pt x="133" y="0"/>
                    </a:cubicBezTo>
                    <a:cubicBezTo>
                      <a:pt x="133" y="7"/>
                      <a:pt x="127" y="12"/>
                      <a:pt x="121" y="12"/>
                    </a:cubicBezTo>
                    <a:cubicBezTo>
                      <a:pt x="114" y="12"/>
                      <a:pt x="108" y="7"/>
                      <a:pt x="108" y="0"/>
                    </a:cubicBezTo>
                    <a:cubicBezTo>
                      <a:pt x="102" y="1"/>
                      <a:pt x="97" y="2"/>
                      <a:pt x="92" y="3"/>
                    </a:cubicBezTo>
                    <a:cubicBezTo>
                      <a:pt x="94" y="9"/>
                      <a:pt x="90" y="16"/>
                      <a:pt x="84" y="19"/>
                    </a:cubicBezTo>
                    <a:cubicBezTo>
                      <a:pt x="77" y="21"/>
                      <a:pt x="70" y="18"/>
                      <a:pt x="68" y="12"/>
                    </a:cubicBezTo>
                    <a:cubicBezTo>
                      <a:pt x="63" y="14"/>
                      <a:pt x="58" y="17"/>
                      <a:pt x="54" y="20"/>
                    </a:cubicBezTo>
                    <a:cubicBezTo>
                      <a:pt x="58" y="25"/>
                      <a:pt x="57" y="33"/>
                      <a:pt x="52" y="37"/>
                    </a:cubicBezTo>
                    <a:cubicBezTo>
                      <a:pt x="46" y="42"/>
                      <a:pt x="38" y="41"/>
                      <a:pt x="34" y="36"/>
                    </a:cubicBezTo>
                    <a:cubicBezTo>
                      <a:pt x="30" y="40"/>
                      <a:pt x="27" y="44"/>
                      <a:pt x="23" y="49"/>
                    </a:cubicBezTo>
                    <a:cubicBezTo>
                      <a:pt x="29" y="52"/>
                      <a:pt x="31" y="60"/>
                      <a:pt x="28" y="66"/>
                    </a:cubicBezTo>
                    <a:cubicBezTo>
                      <a:pt x="24" y="72"/>
                      <a:pt x="17" y="74"/>
                      <a:pt x="11" y="71"/>
                    </a:cubicBezTo>
                    <a:cubicBezTo>
                      <a:pt x="8" y="76"/>
                      <a:pt x="6" y="81"/>
                      <a:pt x="5" y="86"/>
                    </a:cubicBezTo>
                    <a:cubicBezTo>
                      <a:pt x="12" y="88"/>
                      <a:pt x="16" y="94"/>
                      <a:pt x="15" y="101"/>
                    </a:cubicBezTo>
                    <a:cubicBezTo>
                      <a:pt x="14" y="108"/>
                      <a:pt x="7" y="112"/>
                      <a:pt x="1" y="112"/>
                    </a:cubicBezTo>
                    <a:cubicBezTo>
                      <a:pt x="0" y="114"/>
                      <a:pt x="0" y="117"/>
                      <a:pt x="0" y="120"/>
                    </a:cubicBezTo>
                    <a:cubicBezTo>
                      <a:pt x="0" y="122"/>
                      <a:pt x="0" y="125"/>
                      <a:pt x="1" y="128"/>
                    </a:cubicBezTo>
                    <a:cubicBezTo>
                      <a:pt x="7" y="127"/>
                      <a:pt x="14" y="132"/>
                      <a:pt x="15" y="138"/>
                    </a:cubicBezTo>
                    <a:cubicBezTo>
                      <a:pt x="16" y="145"/>
                      <a:pt x="12" y="152"/>
                      <a:pt x="5" y="153"/>
                    </a:cubicBezTo>
                    <a:cubicBezTo>
                      <a:pt x="6" y="158"/>
                      <a:pt x="8" y="163"/>
                      <a:pt x="11" y="168"/>
                    </a:cubicBezTo>
                    <a:cubicBezTo>
                      <a:pt x="17" y="165"/>
                      <a:pt x="24" y="167"/>
                      <a:pt x="28" y="173"/>
                    </a:cubicBezTo>
                    <a:cubicBezTo>
                      <a:pt x="31" y="179"/>
                      <a:pt x="29" y="187"/>
                      <a:pt x="23" y="191"/>
                    </a:cubicBezTo>
                    <a:cubicBezTo>
                      <a:pt x="27" y="195"/>
                      <a:pt x="30" y="199"/>
                      <a:pt x="34" y="203"/>
                    </a:cubicBezTo>
                    <a:cubicBezTo>
                      <a:pt x="38" y="198"/>
                      <a:pt x="46" y="198"/>
                      <a:pt x="52" y="202"/>
                    </a:cubicBezTo>
                    <a:cubicBezTo>
                      <a:pt x="57" y="206"/>
                      <a:pt x="58" y="214"/>
                      <a:pt x="54" y="220"/>
                    </a:cubicBezTo>
                    <a:cubicBezTo>
                      <a:pt x="58" y="223"/>
                      <a:pt x="63" y="225"/>
                      <a:pt x="68" y="228"/>
                    </a:cubicBezTo>
                    <a:cubicBezTo>
                      <a:pt x="70" y="221"/>
                      <a:pt x="77" y="218"/>
                      <a:pt x="84" y="221"/>
                    </a:cubicBezTo>
                    <a:cubicBezTo>
                      <a:pt x="90" y="223"/>
                      <a:pt x="94" y="230"/>
                      <a:pt x="92" y="236"/>
                    </a:cubicBezTo>
                    <a:cubicBezTo>
                      <a:pt x="97" y="238"/>
                      <a:pt x="102" y="239"/>
                      <a:pt x="108" y="239"/>
                    </a:cubicBezTo>
                    <a:cubicBezTo>
                      <a:pt x="108" y="232"/>
                      <a:pt x="114" y="227"/>
                      <a:pt x="121" y="227"/>
                    </a:cubicBezTo>
                    <a:cubicBezTo>
                      <a:pt x="127" y="227"/>
                      <a:pt x="133" y="232"/>
                      <a:pt x="133" y="239"/>
                    </a:cubicBezTo>
                    <a:cubicBezTo>
                      <a:pt x="139" y="239"/>
                      <a:pt x="144" y="238"/>
                      <a:pt x="149" y="236"/>
                    </a:cubicBezTo>
                    <a:cubicBezTo>
                      <a:pt x="147" y="230"/>
                      <a:pt x="151" y="223"/>
                      <a:pt x="157" y="221"/>
                    </a:cubicBezTo>
                    <a:cubicBezTo>
                      <a:pt x="164" y="218"/>
                      <a:pt x="171" y="221"/>
                      <a:pt x="174" y="228"/>
                    </a:cubicBezTo>
                    <a:cubicBezTo>
                      <a:pt x="178" y="225"/>
                      <a:pt x="183" y="223"/>
                      <a:pt x="188" y="220"/>
                    </a:cubicBezTo>
                    <a:cubicBezTo>
                      <a:pt x="184" y="214"/>
                      <a:pt x="184" y="206"/>
                      <a:pt x="190" y="202"/>
                    </a:cubicBezTo>
                    <a:cubicBezTo>
                      <a:pt x="195" y="198"/>
                      <a:pt x="203" y="198"/>
                      <a:pt x="207" y="203"/>
                    </a:cubicBezTo>
                    <a:cubicBezTo>
                      <a:pt x="211" y="199"/>
                      <a:pt x="215" y="195"/>
                      <a:pt x="218" y="191"/>
                    </a:cubicBezTo>
                    <a:cubicBezTo>
                      <a:pt x="212" y="187"/>
                      <a:pt x="210" y="179"/>
                      <a:pt x="214" y="173"/>
                    </a:cubicBezTo>
                    <a:cubicBezTo>
                      <a:pt x="217" y="167"/>
                      <a:pt x="225" y="165"/>
                      <a:pt x="231" y="168"/>
                    </a:cubicBezTo>
                    <a:cubicBezTo>
                      <a:pt x="233" y="163"/>
                      <a:pt x="235" y="158"/>
                      <a:pt x="236" y="153"/>
                    </a:cubicBezTo>
                    <a:cubicBezTo>
                      <a:pt x="230" y="152"/>
                      <a:pt x="225" y="145"/>
                      <a:pt x="226" y="138"/>
                    </a:cubicBezTo>
                    <a:cubicBezTo>
                      <a:pt x="228" y="132"/>
                      <a:pt x="234" y="127"/>
                      <a:pt x="241" y="128"/>
                    </a:cubicBezTo>
                    <a:cubicBezTo>
                      <a:pt x="241" y="125"/>
                      <a:pt x="241" y="122"/>
                      <a:pt x="241" y="120"/>
                    </a:cubicBezTo>
                    <a:cubicBezTo>
                      <a:pt x="241" y="117"/>
                      <a:pt x="241" y="114"/>
                      <a:pt x="241" y="112"/>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7"/>
              <p:cNvSpPr>
                <a:spLocks noEditPoints="1"/>
              </p:cNvSpPr>
              <p:nvPr/>
            </p:nvSpPr>
            <p:spPr bwMode="auto">
              <a:xfrm>
                <a:off x="4468813" y="1203326"/>
                <a:ext cx="1943100" cy="1946275"/>
              </a:xfrm>
              <a:custGeom>
                <a:avLst/>
                <a:gdLst>
                  <a:gd name="T0" fmla="*/ 89 w 178"/>
                  <a:gd name="T1" fmla="*/ 178 h 178"/>
                  <a:gd name="T2" fmla="*/ 26 w 178"/>
                  <a:gd name="T3" fmla="*/ 152 h 178"/>
                  <a:gd name="T4" fmla="*/ 0 w 178"/>
                  <a:gd name="T5" fmla="*/ 89 h 178"/>
                  <a:gd name="T6" fmla="*/ 26 w 178"/>
                  <a:gd name="T7" fmla="*/ 26 h 178"/>
                  <a:gd name="T8" fmla="*/ 89 w 178"/>
                  <a:gd name="T9" fmla="*/ 0 h 178"/>
                  <a:gd name="T10" fmla="*/ 152 w 178"/>
                  <a:gd name="T11" fmla="*/ 26 h 178"/>
                  <a:gd name="T12" fmla="*/ 178 w 178"/>
                  <a:gd name="T13" fmla="*/ 89 h 178"/>
                  <a:gd name="T14" fmla="*/ 152 w 178"/>
                  <a:gd name="T15" fmla="*/ 152 h 178"/>
                  <a:gd name="T16" fmla="*/ 89 w 178"/>
                  <a:gd name="T17" fmla="*/ 178 h 178"/>
                  <a:gd name="T18" fmla="*/ 89 w 178"/>
                  <a:gd name="T19" fmla="*/ 8 h 178"/>
                  <a:gd name="T20" fmla="*/ 8 w 178"/>
                  <a:gd name="T21" fmla="*/ 89 h 178"/>
                  <a:gd name="T22" fmla="*/ 89 w 178"/>
                  <a:gd name="T23" fmla="*/ 170 h 178"/>
                  <a:gd name="T24" fmla="*/ 170 w 178"/>
                  <a:gd name="T25" fmla="*/ 89 h 178"/>
                  <a:gd name="T26" fmla="*/ 89 w 178"/>
                  <a:gd name="T27"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89" y="178"/>
                    </a:moveTo>
                    <a:cubicBezTo>
                      <a:pt x="65" y="178"/>
                      <a:pt x="43" y="169"/>
                      <a:pt x="26" y="152"/>
                    </a:cubicBezTo>
                    <a:cubicBezTo>
                      <a:pt x="9" y="135"/>
                      <a:pt x="0" y="113"/>
                      <a:pt x="0" y="89"/>
                    </a:cubicBezTo>
                    <a:cubicBezTo>
                      <a:pt x="0" y="65"/>
                      <a:pt x="9" y="43"/>
                      <a:pt x="26" y="26"/>
                    </a:cubicBezTo>
                    <a:cubicBezTo>
                      <a:pt x="43" y="9"/>
                      <a:pt x="65" y="0"/>
                      <a:pt x="89" y="0"/>
                    </a:cubicBezTo>
                    <a:cubicBezTo>
                      <a:pt x="113" y="0"/>
                      <a:pt x="135" y="9"/>
                      <a:pt x="152" y="26"/>
                    </a:cubicBezTo>
                    <a:cubicBezTo>
                      <a:pt x="169" y="43"/>
                      <a:pt x="178" y="65"/>
                      <a:pt x="178" y="89"/>
                    </a:cubicBezTo>
                    <a:cubicBezTo>
                      <a:pt x="178" y="113"/>
                      <a:pt x="169" y="135"/>
                      <a:pt x="152" y="152"/>
                    </a:cubicBezTo>
                    <a:cubicBezTo>
                      <a:pt x="135" y="169"/>
                      <a:pt x="113" y="178"/>
                      <a:pt x="89" y="178"/>
                    </a:cubicBezTo>
                    <a:close/>
                    <a:moveTo>
                      <a:pt x="89" y="8"/>
                    </a:moveTo>
                    <a:cubicBezTo>
                      <a:pt x="44" y="8"/>
                      <a:pt x="8" y="44"/>
                      <a:pt x="8" y="89"/>
                    </a:cubicBezTo>
                    <a:cubicBezTo>
                      <a:pt x="8" y="134"/>
                      <a:pt x="44" y="170"/>
                      <a:pt x="89" y="170"/>
                    </a:cubicBezTo>
                    <a:cubicBezTo>
                      <a:pt x="133" y="170"/>
                      <a:pt x="170" y="134"/>
                      <a:pt x="170" y="89"/>
                    </a:cubicBezTo>
                    <a:cubicBezTo>
                      <a:pt x="170" y="44"/>
                      <a:pt x="133" y="8"/>
                      <a:pt x="8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8"/>
              <p:cNvSpPr>
                <a:spLocks noEditPoints="1"/>
              </p:cNvSpPr>
              <p:nvPr/>
            </p:nvSpPr>
            <p:spPr bwMode="auto">
              <a:xfrm>
                <a:off x="4719638" y="1530351"/>
                <a:ext cx="1266825" cy="1192213"/>
              </a:xfrm>
              <a:custGeom>
                <a:avLst/>
                <a:gdLst>
                  <a:gd name="T0" fmla="*/ 96 w 116"/>
                  <a:gd name="T1" fmla="*/ 69 h 109"/>
                  <a:gd name="T2" fmla="*/ 81 w 116"/>
                  <a:gd name="T3" fmla="*/ 76 h 109"/>
                  <a:gd name="T4" fmla="*/ 41 w 116"/>
                  <a:gd name="T5" fmla="*/ 59 h 109"/>
                  <a:gd name="T6" fmla="*/ 41 w 116"/>
                  <a:gd name="T7" fmla="*/ 58 h 109"/>
                  <a:gd name="T8" fmla="*/ 40 w 116"/>
                  <a:gd name="T9" fmla="*/ 53 h 109"/>
                  <a:gd name="T10" fmla="*/ 68 w 116"/>
                  <a:gd name="T11" fmla="*/ 36 h 109"/>
                  <a:gd name="T12" fmla="*/ 81 w 116"/>
                  <a:gd name="T13" fmla="*/ 40 h 109"/>
                  <a:gd name="T14" fmla="*/ 101 w 116"/>
                  <a:gd name="T15" fmla="*/ 20 h 109"/>
                  <a:gd name="T16" fmla="*/ 81 w 116"/>
                  <a:gd name="T17" fmla="*/ 0 h 109"/>
                  <a:gd name="T18" fmla="*/ 61 w 116"/>
                  <a:gd name="T19" fmla="*/ 20 h 109"/>
                  <a:gd name="T20" fmla="*/ 61 w 116"/>
                  <a:gd name="T21" fmla="*/ 24 h 109"/>
                  <a:gd name="T22" fmla="*/ 33 w 116"/>
                  <a:gd name="T23" fmla="*/ 42 h 109"/>
                  <a:gd name="T24" fmla="*/ 21 w 116"/>
                  <a:gd name="T25" fmla="*/ 38 h 109"/>
                  <a:gd name="T26" fmla="*/ 0 w 116"/>
                  <a:gd name="T27" fmla="*/ 58 h 109"/>
                  <a:gd name="T28" fmla="*/ 21 w 116"/>
                  <a:gd name="T29" fmla="*/ 78 h 109"/>
                  <a:gd name="T30" fmla="*/ 35 w 116"/>
                  <a:gd name="T31" fmla="*/ 71 h 109"/>
                  <a:gd name="T32" fmla="*/ 76 w 116"/>
                  <a:gd name="T33" fmla="*/ 88 h 109"/>
                  <a:gd name="T34" fmla="*/ 76 w 116"/>
                  <a:gd name="T35" fmla="*/ 89 h 109"/>
                  <a:gd name="T36" fmla="*/ 96 w 116"/>
                  <a:gd name="T37" fmla="*/ 109 h 109"/>
                  <a:gd name="T38" fmla="*/ 116 w 116"/>
                  <a:gd name="T39" fmla="*/ 89 h 109"/>
                  <a:gd name="T40" fmla="*/ 96 w 116"/>
                  <a:gd name="T41" fmla="*/ 69 h 109"/>
                  <a:gd name="T42" fmla="*/ 21 w 116"/>
                  <a:gd name="T43" fmla="*/ 69 h 109"/>
                  <a:gd name="T44" fmla="*/ 21 w 116"/>
                  <a:gd name="T45" fmla="*/ 69 h 109"/>
                  <a:gd name="T46" fmla="*/ 9 w 116"/>
                  <a:gd name="T47" fmla="*/ 58 h 109"/>
                  <a:gd name="T48" fmla="*/ 21 w 116"/>
                  <a:gd name="T49" fmla="*/ 47 h 109"/>
                  <a:gd name="T50" fmla="*/ 32 w 116"/>
                  <a:gd name="T51" fmla="*/ 58 h 109"/>
                  <a:gd name="T52" fmla="*/ 21 w 116"/>
                  <a:gd name="T53"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 h="109">
                    <a:moveTo>
                      <a:pt x="96" y="69"/>
                    </a:moveTo>
                    <a:cubicBezTo>
                      <a:pt x="90" y="69"/>
                      <a:pt x="85" y="72"/>
                      <a:pt x="81" y="76"/>
                    </a:cubicBezTo>
                    <a:cubicBezTo>
                      <a:pt x="41" y="59"/>
                      <a:pt x="41" y="59"/>
                      <a:pt x="41" y="59"/>
                    </a:cubicBezTo>
                    <a:cubicBezTo>
                      <a:pt x="41" y="59"/>
                      <a:pt x="41" y="58"/>
                      <a:pt x="41" y="58"/>
                    </a:cubicBezTo>
                    <a:cubicBezTo>
                      <a:pt x="41" y="56"/>
                      <a:pt x="40" y="55"/>
                      <a:pt x="40" y="53"/>
                    </a:cubicBezTo>
                    <a:cubicBezTo>
                      <a:pt x="68" y="36"/>
                      <a:pt x="68" y="36"/>
                      <a:pt x="68" y="36"/>
                    </a:cubicBezTo>
                    <a:cubicBezTo>
                      <a:pt x="72" y="38"/>
                      <a:pt x="76" y="40"/>
                      <a:pt x="81" y="40"/>
                    </a:cubicBezTo>
                    <a:cubicBezTo>
                      <a:pt x="92" y="40"/>
                      <a:pt x="101" y="31"/>
                      <a:pt x="101" y="20"/>
                    </a:cubicBezTo>
                    <a:cubicBezTo>
                      <a:pt x="101" y="9"/>
                      <a:pt x="92" y="0"/>
                      <a:pt x="81" y="0"/>
                    </a:cubicBezTo>
                    <a:cubicBezTo>
                      <a:pt x="70" y="0"/>
                      <a:pt x="61" y="9"/>
                      <a:pt x="61" y="20"/>
                    </a:cubicBezTo>
                    <a:cubicBezTo>
                      <a:pt x="61" y="21"/>
                      <a:pt x="61" y="23"/>
                      <a:pt x="61" y="24"/>
                    </a:cubicBezTo>
                    <a:cubicBezTo>
                      <a:pt x="33" y="42"/>
                      <a:pt x="33" y="42"/>
                      <a:pt x="33" y="42"/>
                    </a:cubicBezTo>
                    <a:cubicBezTo>
                      <a:pt x="30" y="39"/>
                      <a:pt x="25" y="38"/>
                      <a:pt x="21" y="38"/>
                    </a:cubicBezTo>
                    <a:cubicBezTo>
                      <a:pt x="9" y="38"/>
                      <a:pt x="0" y="47"/>
                      <a:pt x="0" y="58"/>
                    </a:cubicBezTo>
                    <a:cubicBezTo>
                      <a:pt x="0" y="69"/>
                      <a:pt x="9" y="78"/>
                      <a:pt x="21" y="78"/>
                    </a:cubicBezTo>
                    <a:cubicBezTo>
                      <a:pt x="26" y="78"/>
                      <a:pt x="32" y="75"/>
                      <a:pt x="35" y="71"/>
                    </a:cubicBezTo>
                    <a:cubicBezTo>
                      <a:pt x="76" y="88"/>
                      <a:pt x="76" y="88"/>
                      <a:pt x="76" y="88"/>
                    </a:cubicBezTo>
                    <a:cubicBezTo>
                      <a:pt x="76" y="88"/>
                      <a:pt x="76" y="89"/>
                      <a:pt x="76" y="89"/>
                    </a:cubicBezTo>
                    <a:cubicBezTo>
                      <a:pt x="76" y="100"/>
                      <a:pt x="85" y="109"/>
                      <a:pt x="96" y="109"/>
                    </a:cubicBezTo>
                    <a:cubicBezTo>
                      <a:pt x="107" y="109"/>
                      <a:pt x="116" y="100"/>
                      <a:pt x="116" y="89"/>
                    </a:cubicBezTo>
                    <a:cubicBezTo>
                      <a:pt x="116" y="78"/>
                      <a:pt x="107" y="69"/>
                      <a:pt x="96" y="69"/>
                    </a:cubicBezTo>
                    <a:close/>
                    <a:moveTo>
                      <a:pt x="21" y="69"/>
                    </a:moveTo>
                    <a:cubicBezTo>
                      <a:pt x="21" y="69"/>
                      <a:pt x="21" y="69"/>
                      <a:pt x="21" y="69"/>
                    </a:cubicBezTo>
                    <a:cubicBezTo>
                      <a:pt x="14" y="69"/>
                      <a:pt x="9" y="64"/>
                      <a:pt x="9" y="58"/>
                    </a:cubicBezTo>
                    <a:cubicBezTo>
                      <a:pt x="9" y="52"/>
                      <a:pt x="14" y="47"/>
                      <a:pt x="21" y="47"/>
                    </a:cubicBezTo>
                    <a:cubicBezTo>
                      <a:pt x="27" y="47"/>
                      <a:pt x="32" y="52"/>
                      <a:pt x="32" y="58"/>
                    </a:cubicBezTo>
                    <a:cubicBezTo>
                      <a:pt x="32" y="64"/>
                      <a:pt x="27" y="69"/>
                      <a:pt x="21"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0802" y="4178300"/>
              <a:ext cx="1308100" cy="1308100"/>
            </a:xfrm>
            <a:prstGeom prst="rect">
              <a:avLst/>
            </a:prstGeom>
          </p:spPr>
        </p:pic>
        <p:sp>
          <p:nvSpPr>
            <p:cNvPr id="25" name="Rectangle 24"/>
            <p:cNvSpPr/>
            <p:nvPr/>
          </p:nvSpPr>
          <p:spPr>
            <a:xfrm>
              <a:off x="9150623" y="5454134"/>
              <a:ext cx="928459" cy="646331"/>
            </a:xfrm>
            <a:prstGeom prst="rect">
              <a:avLst/>
            </a:prstGeom>
          </p:spPr>
          <p:txBody>
            <a:bodyPr wrap="none">
              <a:spAutoFit/>
            </a:bodyPr>
            <a:lstStyle/>
            <a:p>
              <a:pPr algn="ctr">
                <a:buClr>
                  <a:schemeClr val="tx2"/>
                </a:buClr>
              </a:pPr>
              <a:r>
                <a:rPr lang="en-US" b="1" dirty="0" smtClean="0">
                  <a:solidFill>
                    <a:schemeClr val="tx1">
                      <a:lumMod val="75000"/>
                      <a:lumOff val="25000"/>
                    </a:schemeClr>
                  </a:solidFill>
                  <a:latin typeface="Salesforce Sans"/>
                </a:rPr>
                <a:t>Call</a:t>
              </a:r>
              <a:br>
                <a:rPr lang="en-US" b="1" dirty="0" smtClean="0">
                  <a:solidFill>
                    <a:schemeClr val="tx1">
                      <a:lumMod val="75000"/>
                      <a:lumOff val="25000"/>
                    </a:schemeClr>
                  </a:solidFill>
                  <a:latin typeface="Salesforce Sans"/>
                </a:rPr>
              </a:br>
              <a:r>
                <a:rPr lang="en-US" b="1" dirty="0" smtClean="0">
                  <a:solidFill>
                    <a:schemeClr val="tx1">
                      <a:lumMod val="75000"/>
                      <a:lumOff val="25000"/>
                    </a:schemeClr>
                  </a:solidFill>
                  <a:latin typeface="Salesforce Sans"/>
                </a:rPr>
                <a:t>Center</a:t>
              </a:r>
              <a:endParaRPr lang="en-US" b="1" dirty="0">
                <a:solidFill>
                  <a:schemeClr val="tx1">
                    <a:lumMod val="75000"/>
                    <a:lumOff val="25000"/>
                  </a:schemeClr>
                </a:solidFill>
                <a:latin typeface="Salesforce Sans"/>
              </a:endParaRPr>
            </a:p>
          </p:txBody>
        </p:sp>
        <p:sp>
          <p:nvSpPr>
            <p:cNvPr id="27" name="Rectangle 26"/>
            <p:cNvSpPr/>
            <p:nvPr/>
          </p:nvSpPr>
          <p:spPr>
            <a:xfrm>
              <a:off x="9330121" y="3129937"/>
              <a:ext cx="569462" cy="369332"/>
            </a:xfrm>
            <a:prstGeom prst="rect">
              <a:avLst/>
            </a:prstGeom>
          </p:spPr>
          <p:txBody>
            <a:bodyPr wrap="none">
              <a:spAutoFit/>
            </a:bodyPr>
            <a:lstStyle/>
            <a:p>
              <a:pPr algn="ctr">
                <a:buClr>
                  <a:schemeClr val="tx2"/>
                </a:buClr>
              </a:pPr>
              <a:r>
                <a:rPr lang="en-US" b="1" dirty="0" smtClean="0">
                  <a:solidFill>
                    <a:schemeClr val="tx1">
                      <a:lumMod val="75000"/>
                      <a:lumOff val="25000"/>
                    </a:schemeClr>
                  </a:solidFill>
                  <a:latin typeface="Salesforce Sans"/>
                </a:rPr>
                <a:t>API</a:t>
              </a:r>
              <a:endParaRPr lang="en-US" b="1" dirty="0">
                <a:solidFill>
                  <a:schemeClr val="tx1">
                    <a:lumMod val="75000"/>
                    <a:lumOff val="25000"/>
                  </a:schemeClr>
                </a:solidFill>
                <a:latin typeface="Salesforce Sans"/>
              </a:endParaRPr>
            </a:p>
          </p:txBody>
        </p:sp>
      </p:grpSp>
    </p:spTree>
    <p:extLst>
      <p:ext uri="{BB962C8B-B14F-4D97-AF65-F5344CB8AC3E}">
        <p14:creationId xmlns:p14="http://schemas.microsoft.com/office/powerpoint/2010/main" val="326253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ctrTitle"/>
          </p:nvPr>
        </p:nvSpPr>
        <p:spPr/>
        <p:txBody>
          <a:bodyPr/>
          <a:lstStyle/>
          <a:p>
            <a:r>
              <a:rPr lang="en-US" dirty="0" smtClean="0"/>
              <a:t>Identity for Employees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211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04427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151156"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Place</a:t>
            </a:r>
          </a:p>
        </p:txBody>
      </p:sp>
      <p:sp>
        <p:nvSpPr>
          <p:cNvPr id="18" name="TextBox 17"/>
          <p:cNvSpPr txBox="1"/>
          <p:nvPr/>
        </p:nvSpPr>
        <p:spPr>
          <a:xfrm>
            <a:off x="9326797"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Time</a:t>
            </a:r>
          </a:p>
        </p:txBody>
      </p:sp>
      <p:pic>
        <p:nvPicPr>
          <p:cNvPr id="3" name="Picture 2" descr="41142800_thumbn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154" y="1961444"/>
            <a:ext cx="3076303" cy="3017520"/>
          </a:xfrm>
          <a:prstGeom prst="rect">
            <a:avLst/>
          </a:prstGeom>
        </p:spPr>
      </p:pic>
      <p:pic>
        <p:nvPicPr>
          <p:cNvPr id="5" name="Picture 4" descr="ma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7638" y="1767417"/>
            <a:ext cx="3082053" cy="3429000"/>
          </a:xfrm>
          <a:prstGeom prst="rect">
            <a:avLst/>
          </a:prstGeom>
        </p:spPr>
      </p:pic>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70267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57211"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People</a:t>
            </a:r>
          </a:p>
        </p:txBody>
      </p:sp>
      <p:sp>
        <p:nvSpPr>
          <p:cNvPr id="17" name="TextBox 16"/>
          <p:cNvSpPr txBox="1"/>
          <p:nvPr/>
        </p:nvSpPr>
        <p:spPr>
          <a:xfrm>
            <a:off x="6151156"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Place</a:t>
            </a:r>
          </a:p>
        </p:txBody>
      </p:sp>
      <p:sp>
        <p:nvSpPr>
          <p:cNvPr id="18" name="TextBox 17"/>
          <p:cNvSpPr txBox="1"/>
          <p:nvPr/>
        </p:nvSpPr>
        <p:spPr>
          <a:xfrm>
            <a:off x="9326797"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Time</a:t>
            </a:r>
          </a:p>
        </p:txBody>
      </p:sp>
      <p:pic>
        <p:nvPicPr>
          <p:cNvPr id="3" name="Picture 2" descr="41142800_thumbn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154" y="1961444"/>
            <a:ext cx="3076303" cy="3017520"/>
          </a:xfrm>
          <a:prstGeom prst="rect">
            <a:avLst/>
          </a:prstGeom>
        </p:spPr>
      </p:pic>
      <p:pic>
        <p:nvPicPr>
          <p:cNvPr id="4" name="Picture 3" descr="41818750_thumbn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264" y="1802306"/>
            <a:ext cx="2912911" cy="3429000"/>
          </a:xfrm>
          <a:prstGeom prst="rect">
            <a:avLst/>
          </a:prstGeom>
        </p:spPr>
      </p:pic>
      <p:pic>
        <p:nvPicPr>
          <p:cNvPr id="5" name="Picture 4" descr="ma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7638" y="1767417"/>
            <a:ext cx="3082053" cy="3429000"/>
          </a:xfrm>
          <a:prstGeom prst="rect">
            <a:avLst/>
          </a:prstGeom>
        </p:spPr>
      </p:pic>
      <p:sp>
        <p:nvSpPr>
          <p:cNvPr id="2" name="Title 1"/>
          <p:cNvSpPr>
            <a:spLocks noGrp="1"/>
          </p:cNvSpPr>
          <p:nvPr>
            <p:ph type="title"/>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07673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56" y="1876425"/>
            <a:ext cx="2107870" cy="3429000"/>
          </a:xfrm>
          <a:prstGeom prst="rect">
            <a:avLst/>
          </a:prstGeom>
        </p:spPr>
      </p:pic>
      <p:sp>
        <p:nvSpPr>
          <p:cNvPr id="15" name="TextBox 14"/>
          <p:cNvSpPr txBox="1"/>
          <p:nvPr/>
        </p:nvSpPr>
        <p:spPr>
          <a:xfrm>
            <a:off x="451583"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Access</a:t>
            </a:r>
          </a:p>
        </p:txBody>
      </p:sp>
      <p:sp>
        <p:nvSpPr>
          <p:cNvPr id="16" name="TextBox 15"/>
          <p:cNvSpPr txBox="1"/>
          <p:nvPr/>
        </p:nvSpPr>
        <p:spPr>
          <a:xfrm>
            <a:off x="3057211"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People</a:t>
            </a:r>
          </a:p>
        </p:txBody>
      </p:sp>
      <p:sp>
        <p:nvSpPr>
          <p:cNvPr id="17" name="TextBox 16"/>
          <p:cNvSpPr txBox="1"/>
          <p:nvPr/>
        </p:nvSpPr>
        <p:spPr>
          <a:xfrm>
            <a:off x="6151156"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Place</a:t>
            </a:r>
          </a:p>
        </p:txBody>
      </p:sp>
      <p:sp>
        <p:nvSpPr>
          <p:cNvPr id="18" name="TextBox 17"/>
          <p:cNvSpPr txBox="1"/>
          <p:nvPr/>
        </p:nvSpPr>
        <p:spPr>
          <a:xfrm>
            <a:off x="9326797"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Time</a:t>
            </a:r>
          </a:p>
        </p:txBody>
      </p:sp>
      <p:pic>
        <p:nvPicPr>
          <p:cNvPr id="3" name="Picture 2" descr="41142800_thumbn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6154" y="1961444"/>
            <a:ext cx="3076303" cy="3017520"/>
          </a:xfrm>
          <a:prstGeom prst="rect">
            <a:avLst/>
          </a:prstGeom>
        </p:spPr>
      </p:pic>
      <p:pic>
        <p:nvPicPr>
          <p:cNvPr id="4" name="Picture 3" descr="41818750_thumbnai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264" y="1802306"/>
            <a:ext cx="2912911" cy="3429000"/>
          </a:xfrm>
          <a:prstGeom prst="rect">
            <a:avLst/>
          </a:prstGeom>
        </p:spPr>
      </p:pic>
      <p:pic>
        <p:nvPicPr>
          <p:cNvPr id="5" name="Picture 4" descr="ma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638" y="1767417"/>
            <a:ext cx="3082053" cy="3429000"/>
          </a:xfrm>
          <a:prstGeom prst="rect">
            <a:avLst/>
          </a:prstGeom>
        </p:spPr>
      </p:pic>
      <p:sp>
        <p:nvSpPr>
          <p:cNvPr id="6" name="Title 5"/>
          <p:cNvSpPr>
            <a:spLocks noGrp="1"/>
          </p:cNvSpPr>
          <p:nvPr>
            <p:ph type="title"/>
          </p:nvPr>
        </p:nvSpPr>
        <p:spPr/>
        <p:txBody>
          <a:bodyPr/>
          <a:lstStyle/>
          <a:p>
            <a:endParaRPr lang="en-US"/>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07153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ctrTitle"/>
          </p:nvPr>
        </p:nvSpPr>
        <p:spPr/>
        <p:txBody>
          <a:bodyPr/>
          <a:lstStyle/>
          <a:p>
            <a:r>
              <a:rPr lang="en-US" dirty="0" smtClean="0"/>
              <a:t>Identity for Customers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768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6000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876154" y="1961444"/>
            <a:ext cx="3076303" cy="3842456"/>
            <a:chOff x="8876154" y="1961444"/>
            <a:chExt cx="3076303" cy="3842456"/>
          </a:xfrm>
        </p:grpSpPr>
        <p:sp>
          <p:nvSpPr>
            <p:cNvPr id="18" name="TextBox 17"/>
            <p:cNvSpPr txBox="1"/>
            <p:nvPr/>
          </p:nvSpPr>
          <p:spPr>
            <a:xfrm>
              <a:off x="9326797"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Time</a:t>
              </a:r>
            </a:p>
          </p:txBody>
        </p:sp>
        <p:pic>
          <p:nvPicPr>
            <p:cNvPr id="3" name="Picture 2" descr="41142800_thumbn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154" y="1961444"/>
              <a:ext cx="3076303" cy="3017520"/>
            </a:xfrm>
            <a:prstGeom prst="rect">
              <a:avLst/>
            </a:prstGeom>
          </p:spPr>
        </p:pic>
      </p:grpSp>
      <p:grpSp>
        <p:nvGrpSpPr>
          <p:cNvPr id="7" name="Group 6"/>
          <p:cNvGrpSpPr/>
          <p:nvPr/>
        </p:nvGrpSpPr>
        <p:grpSpPr>
          <a:xfrm>
            <a:off x="5828603" y="1767417"/>
            <a:ext cx="3082053" cy="4036483"/>
            <a:chOff x="5697638" y="1767417"/>
            <a:chExt cx="3082053" cy="4036483"/>
          </a:xfrm>
        </p:grpSpPr>
        <p:sp>
          <p:nvSpPr>
            <p:cNvPr id="17" name="TextBox 16"/>
            <p:cNvSpPr txBox="1"/>
            <p:nvPr/>
          </p:nvSpPr>
          <p:spPr>
            <a:xfrm>
              <a:off x="6151156"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Place</a:t>
              </a:r>
            </a:p>
          </p:txBody>
        </p:sp>
        <p:pic>
          <p:nvPicPr>
            <p:cNvPr id="5" name="Picture 4" descr="ma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7638" y="1767417"/>
              <a:ext cx="3082053" cy="3429000"/>
            </a:xfrm>
            <a:prstGeom prst="rect">
              <a:avLst/>
            </a:prstGeom>
          </p:spPr>
        </p:pic>
      </p:grpSp>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11134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876154" y="1961444"/>
            <a:ext cx="3076303" cy="3842456"/>
            <a:chOff x="8876154" y="1961444"/>
            <a:chExt cx="3076303" cy="3842456"/>
          </a:xfrm>
        </p:grpSpPr>
        <p:sp>
          <p:nvSpPr>
            <p:cNvPr id="18" name="TextBox 17"/>
            <p:cNvSpPr txBox="1"/>
            <p:nvPr/>
          </p:nvSpPr>
          <p:spPr>
            <a:xfrm>
              <a:off x="9326797"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Time</a:t>
              </a:r>
            </a:p>
          </p:txBody>
        </p:sp>
        <p:pic>
          <p:nvPicPr>
            <p:cNvPr id="3" name="Picture 2" descr="41142800_thumbn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154" y="1961444"/>
              <a:ext cx="3076303" cy="3017520"/>
            </a:xfrm>
            <a:prstGeom prst="rect">
              <a:avLst/>
            </a:prstGeom>
          </p:spPr>
        </p:pic>
      </p:grpSp>
      <p:grpSp>
        <p:nvGrpSpPr>
          <p:cNvPr id="6" name="Group 5"/>
          <p:cNvGrpSpPr/>
          <p:nvPr/>
        </p:nvGrpSpPr>
        <p:grpSpPr>
          <a:xfrm>
            <a:off x="2950193" y="1802306"/>
            <a:ext cx="2912911" cy="4001594"/>
            <a:chOff x="2688264" y="1802306"/>
            <a:chExt cx="2912911" cy="4001594"/>
          </a:xfrm>
        </p:grpSpPr>
        <p:sp>
          <p:nvSpPr>
            <p:cNvPr id="16" name="TextBox 15"/>
            <p:cNvSpPr txBox="1"/>
            <p:nvPr/>
          </p:nvSpPr>
          <p:spPr>
            <a:xfrm>
              <a:off x="3057211"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People</a:t>
              </a:r>
            </a:p>
          </p:txBody>
        </p:sp>
        <p:pic>
          <p:nvPicPr>
            <p:cNvPr id="4" name="Picture 3" descr="41818750_thumbn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264" y="1802306"/>
              <a:ext cx="2912911" cy="3429000"/>
            </a:xfrm>
            <a:prstGeom prst="rect">
              <a:avLst/>
            </a:prstGeom>
          </p:spPr>
        </p:pic>
      </p:grpSp>
      <p:grpSp>
        <p:nvGrpSpPr>
          <p:cNvPr id="7" name="Group 6"/>
          <p:cNvGrpSpPr/>
          <p:nvPr/>
        </p:nvGrpSpPr>
        <p:grpSpPr>
          <a:xfrm>
            <a:off x="5828603" y="1767417"/>
            <a:ext cx="3082053" cy="4036483"/>
            <a:chOff x="5697638" y="1767417"/>
            <a:chExt cx="3082053" cy="4036483"/>
          </a:xfrm>
        </p:grpSpPr>
        <p:sp>
          <p:nvSpPr>
            <p:cNvPr id="17" name="TextBox 16"/>
            <p:cNvSpPr txBox="1"/>
            <p:nvPr/>
          </p:nvSpPr>
          <p:spPr>
            <a:xfrm>
              <a:off x="6151156"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Place</a:t>
              </a:r>
            </a:p>
          </p:txBody>
        </p:sp>
        <p:pic>
          <p:nvPicPr>
            <p:cNvPr id="5" name="Picture 4" descr="ma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7638" y="1767417"/>
              <a:ext cx="3082053" cy="3429000"/>
            </a:xfrm>
            <a:prstGeom prst="rect">
              <a:avLst/>
            </a:prstGeom>
          </p:spPr>
        </p:pic>
      </p:grpSp>
      <p:sp>
        <p:nvSpPr>
          <p:cNvPr id="2" name="Title 1"/>
          <p:cNvSpPr>
            <a:spLocks noGrp="1"/>
          </p:cNvSpPr>
          <p:nvPr>
            <p:ph type="title"/>
          </p:nvPr>
        </p:nvSpPr>
        <p:spPr/>
        <p:txBody>
          <a:bodyPr/>
          <a:lstStyle/>
          <a:p>
            <a:endParaRPr lang="en-US"/>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74226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38327" y="1283368"/>
            <a:ext cx="11515535" cy="4938976"/>
          </a:xfrm>
        </p:spPr>
        <p:txBody>
          <a:bodyPr/>
          <a:lstStyle/>
          <a:p>
            <a:pPr>
              <a:lnSpc>
                <a:spcPct val="100000"/>
              </a:lnSpc>
            </a:pPr>
            <a:r>
              <a:rPr lang="en-US" sz="1400" dirty="0" smtClean="0"/>
              <a:t>Safe harbor statement under the Private Securities Litigation Reform Act of 1995:</a:t>
            </a:r>
          </a:p>
          <a:p>
            <a:pPr>
              <a:lnSpc>
                <a:spcPct val="100000"/>
              </a:lnSpc>
            </a:pPr>
            <a:r>
              <a:rPr lang="en-US" sz="1400" dirty="0" smtClean="0"/>
              <a:t>This presentation may contain forward-looking statements that involve risks, uncertainties, and assumptions. If any such uncertainties materialize or if any of the assumptions proves incorrect, the results of </a:t>
            </a:r>
            <a:r>
              <a:rPr lang="en-US" sz="1400" dirty="0" err="1" smtClean="0"/>
              <a:t>salesforce.com</a:t>
            </a:r>
            <a:r>
              <a:rPr lang="en-US" sz="1400" dirty="0" smtClean="0"/>
              <a:t>, </a:t>
            </a:r>
            <a:r>
              <a:rPr lang="en-US" sz="1400" dirty="0" err="1" smtClean="0"/>
              <a:t>inc.</a:t>
            </a:r>
            <a:r>
              <a:rPr lang="en-US" sz="1400" dirty="0" smtClean="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lnSpc>
                <a:spcPct val="100000"/>
              </a:lnSpc>
            </a:pPr>
            <a:r>
              <a:rPr lang="en-US" sz="1400" dirty="0" smtClean="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400" dirty="0" err="1" smtClean="0"/>
              <a:t>salesforce.com</a:t>
            </a:r>
            <a:r>
              <a:rPr lang="en-US" sz="1400" dirty="0" smtClean="0"/>
              <a:t> products, and utilization and selling to larger enterprise customers. Further information on potential factors that could affect the financial results of </a:t>
            </a:r>
            <a:r>
              <a:rPr lang="en-US" sz="1400" dirty="0" err="1" smtClean="0"/>
              <a:t>salesforce.com</a:t>
            </a:r>
            <a:r>
              <a:rPr lang="en-US" sz="1400" dirty="0" smtClean="0"/>
              <a:t>, </a:t>
            </a:r>
            <a:r>
              <a:rPr lang="en-US" sz="1400" dirty="0" err="1" smtClean="0"/>
              <a:t>inc.</a:t>
            </a:r>
            <a:r>
              <a:rPr lang="en-US" sz="1400" dirty="0" smtClean="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lnSpc>
                <a:spcPct val="100000"/>
              </a:lnSpc>
            </a:pPr>
            <a:r>
              <a:rPr lang="en-US" sz="1400" dirty="0" smtClean="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400" dirty="0" err="1" smtClean="0"/>
              <a:t>Salesforce.com</a:t>
            </a:r>
            <a:r>
              <a:rPr lang="en-US" sz="1400" dirty="0" smtClean="0"/>
              <a:t>, </a:t>
            </a:r>
            <a:r>
              <a:rPr lang="en-US" sz="1400" dirty="0" err="1" smtClean="0"/>
              <a:t>inc.</a:t>
            </a:r>
            <a:r>
              <a:rPr lang="en-US" sz="1400" dirty="0" smtClean="0"/>
              <a:t> assumes no obligation and does not intend to update these forward-looking statements.</a:t>
            </a:r>
          </a:p>
          <a:p>
            <a:pPr>
              <a:lnSpc>
                <a:spcPct val="100000"/>
              </a:lnSpc>
            </a:pPr>
            <a:endParaRPr lang="en-US" sz="1400" dirty="0"/>
          </a:p>
        </p:txBody>
      </p:sp>
      <p:sp>
        <p:nvSpPr>
          <p:cNvPr id="4" name="Title 3"/>
          <p:cNvSpPr>
            <a:spLocks noGrp="1"/>
          </p:cNvSpPr>
          <p:nvPr>
            <p:ph type="title"/>
          </p:nvPr>
        </p:nvSpPr>
        <p:spPr/>
        <p:txBody>
          <a:bodyPr/>
          <a:lstStyle/>
          <a:p>
            <a:r>
              <a:rPr lang="en-US" smtClean="0"/>
              <a:t>Safe Harbor</a:t>
            </a:r>
            <a:endParaRPr lang="en-US" dirty="0"/>
          </a:p>
        </p:txBody>
      </p:sp>
    </p:spTree>
    <p:extLst>
      <p:ext uri="{BB962C8B-B14F-4D97-AF65-F5344CB8AC3E}">
        <p14:creationId xmlns:p14="http://schemas.microsoft.com/office/powerpoint/2010/main" val="12059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876154" y="1961444"/>
            <a:ext cx="3076303" cy="3842456"/>
            <a:chOff x="8876154" y="1961444"/>
            <a:chExt cx="3076303" cy="3842456"/>
          </a:xfrm>
        </p:grpSpPr>
        <p:sp>
          <p:nvSpPr>
            <p:cNvPr id="18" name="TextBox 17"/>
            <p:cNvSpPr txBox="1"/>
            <p:nvPr/>
          </p:nvSpPr>
          <p:spPr>
            <a:xfrm>
              <a:off x="9326797"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Time</a:t>
              </a:r>
            </a:p>
          </p:txBody>
        </p:sp>
        <p:pic>
          <p:nvPicPr>
            <p:cNvPr id="3" name="Picture 2" descr="41142800_thumbn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154" y="1961444"/>
              <a:ext cx="3076303" cy="3017520"/>
            </a:xfrm>
            <a:prstGeom prst="rect">
              <a:avLst/>
            </a:prstGeom>
          </p:spPr>
        </p:pic>
      </p:grpSp>
      <p:grpSp>
        <p:nvGrpSpPr>
          <p:cNvPr id="6" name="Group 5"/>
          <p:cNvGrpSpPr/>
          <p:nvPr/>
        </p:nvGrpSpPr>
        <p:grpSpPr>
          <a:xfrm>
            <a:off x="2950193" y="1802306"/>
            <a:ext cx="2912911" cy="4001594"/>
            <a:chOff x="2688264" y="1802306"/>
            <a:chExt cx="2912911" cy="4001594"/>
          </a:xfrm>
        </p:grpSpPr>
        <p:sp>
          <p:nvSpPr>
            <p:cNvPr id="16" name="TextBox 15"/>
            <p:cNvSpPr txBox="1"/>
            <p:nvPr/>
          </p:nvSpPr>
          <p:spPr>
            <a:xfrm>
              <a:off x="3057211"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People</a:t>
              </a:r>
            </a:p>
          </p:txBody>
        </p:sp>
        <p:pic>
          <p:nvPicPr>
            <p:cNvPr id="4" name="Picture 3" descr="41818750_thumbn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264" y="1802306"/>
              <a:ext cx="2912911" cy="3429000"/>
            </a:xfrm>
            <a:prstGeom prst="rect">
              <a:avLst/>
            </a:prstGeom>
          </p:spPr>
        </p:pic>
      </p:grpSp>
      <p:grpSp>
        <p:nvGrpSpPr>
          <p:cNvPr id="7" name="Group 6"/>
          <p:cNvGrpSpPr/>
          <p:nvPr/>
        </p:nvGrpSpPr>
        <p:grpSpPr>
          <a:xfrm>
            <a:off x="5828603" y="1767417"/>
            <a:ext cx="3082053" cy="4036483"/>
            <a:chOff x="5697638" y="1767417"/>
            <a:chExt cx="3082053" cy="4036483"/>
          </a:xfrm>
        </p:grpSpPr>
        <p:sp>
          <p:nvSpPr>
            <p:cNvPr id="17" name="TextBox 16"/>
            <p:cNvSpPr txBox="1"/>
            <p:nvPr/>
          </p:nvSpPr>
          <p:spPr>
            <a:xfrm>
              <a:off x="6151156"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Place</a:t>
              </a:r>
            </a:p>
          </p:txBody>
        </p:sp>
        <p:pic>
          <p:nvPicPr>
            <p:cNvPr id="5" name="Picture 4" descr="ma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7638" y="1767417"/>
              <a:ext cx="3082053" cy="3429000"/>
            </a:xfrm>
            <a:prstGeom prst="rect">
              <a:avLst/>
            </a:prstGeom>
          </p:spPr>
        </p:pic>
      </p:grpSp>
      <p:grpSp>
        <p:nvGrpSpPr>
          <p:cNvPr id="2" name="Group 1"/>
          <p:cNvGrpSpPr/>
          <p:nvPr/>
        </p:nvGrpSpPr>
        <p:grpSpPr>
          <a:xfrm>
            <a:off x="184151" y="2238375"/>
            <a:ext cx="2800543" cy="3565525"/>
            <a:chOff x="184151" y="2238375"/>
            <a:chExt cx="2800543" cy="3565525"/>
          </a:xfrm>
        </p:grpSpPr>
        <p:sp>
          <p:nvSpPr>
            <p:cNvPr id="15" name="TextBox 14"/>
            <p:cNvSpPr txBox="1"/>
            <p:nvPr/>
          </p:nvSpPr>
          <p:spPr>
            <a:xfrm>
              <a:off x="451583" y="5184775"/>
              <a:ext cx="2175017" cy="619125"/>
            </a:xfrm>
            <a:prstGeom prst="rect">
              <a:avLst/>
            </a:prstGeom>
          </p:spPr>
          <p:txBody>
            <a:bodyPr vert="horz" wrap="none" lIns="91440" tIns="45720" rIns="91440" bIns="45720" rtlCol="0">
              <a:noAutofit/>
            </a:bodyPr>
            <a:lstStyle/>
            <a:p>
              <a:pPr algn="ctr">
                <a:buClr>
                  <a:schemeClr val="tx2"/>
                </a:buClr>
              </a:pPr>
              <a:r>
                <a:rPr lang="en-US" sz="2400" b="1" dirty="0" smtClean="0">
                  <a:latin typeface="Salesforce Sans"/>
                </a:rPr>
                <a:t>Right Experience</a:t>
              </a:r>
            </a:p>
          </p:txBody>
        </p:sp>
        <p:sp>
          <p:nvSpPr>
            <p:cNvPr id="11" name="TextBox 10"/>
            <p:cNvSpPr txBox="1"/>
            <p:nvPr/>
          </p:nvSpPr>
          <p:spPr>
            <a:xfrm>
              <a:off x="184151" y="2238375"/>
              <a:ext cx="2800543" cy="1968500"/>
            </a:xfrm>
            <a:prstGeom prst="rect">
              <a:avLst/>
            </a:prstGeom>
          </p:spPr>
          <p:txBody>
            <a:bodyPr vert="horz" wrap="none" lIns="91440" tIns="45720" rIns="91440" bIns="45720" rtlCol="0" anchor="ctr">
              <a:noAutofit/>
            </a:bodyPr>
            <a:lstStyle/>
            <a:p>
              <a:pPr algn="ctr">
                <a:buClr>
                  <a:schemeClr val="tx2"/>
                </a:buClr>
              </a:pPr>
              <a:r>
                <a:rPr lang="en-US" sz="19600" dirty="0" smtClean="0">
                  <a:solidFill>
                    <a:schemeClr val="tx2"/>
                  </a:solidFill>
                  <a:latin typeface="Courier"/>
                  <a:cs typeface="Courier"/>
                </a:rPr>
                <a:t>XP</a:t>
              </a:r>
            </a:p>
          </p:txBody>
        </p:sp>
      </p:grpSp>
      <p:sp>
        <p:nvSpPr>
          <p:cNvPr id="9" name="Title 8"/>
          <p:cNvSpPr>
            <a:spLocks noGrp="1"/>
          </p:cNvSpPr>
          <p:nvPr>
            <p:ph type="title"/>
          </p:nvPr>
        </p:nvSpPr>
        <p:spPr/>
        <p:txBody>
          <a:bodyPr/>
          <a:lstStyle/>
          <a:p>
            <a:endParaRPr lang="en-US"/>
          </a:p>
        </p:txBody>
      </p:sp>
      <p:sp>
        <p:nvSpPr>
          <p:cNvPr id="10" name="Text Placeholder 9"/>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37036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half" idx="1"/>
          </p:nvPr>
        </p:nvSpPr>
        <p:spPr/>
        <p:txBody>
          <a:bodyPr/>
          <a:lstStyle/>
          <a:p>
            <a:pPr algn="ctr"/>
            <a:r>
              <a:rPr lang="en-US" sz="2400" b="1" dirty="0" smtClean="0"/>
              <a:t>Employees</a:t>
            </a:r>
          </a:p>
          <a:p>
            <a:endParaRPr lang="en-US" dirty="0"/>
          </a:p>
          <a:p>
            <a:r>
              <a:rPr lang="en-US" dirty="0" smtClean="0"/>
              <a:t>Open a ticket</a:t>
            </a:r>
          </a:p>
          <a:p>
            <a:r>
              <a:rPr lang="en-US" dirty="0" smtClean="0"/>
              <a:t>Wait for access</a:t>
            </a:r>
          </a:p>
          <a:p>
            <a:r>
              <a:rPr lang="en-US" dirty="0" smtClean="0"/>
              <a:t>Open another ticket</a:t>
            </a:r>
          </a:p>
          <a:p>
            <a:r>
              <a:rPr lang="en-US" dirty="0" smtClean="0"/>
              <a:t>Ask a colleague</a:t>
            </a:r>
          </a:p>
          <a:p>
            <a:r>
              <a:rPr lang="en-US" dirty="0" smtClean="0"/>
              <a:t>Use someone else’s account</a:t>
            </a:r>
            <a:endParaRPr lang="en-US" dirty="0"/>
          </a:p>
        </p:txBody>
      </p:sp>
      <p:sp>
        <p:nvSpPr>
          <p:cNvPr id="8" name="Content Placeholder 7"/>
          <p:cNvSpPr>
            <a:spLocks noGrp="1"/>
          </p:cNvSpPr>
          <p:nvPr>
            <p:ph sz="half" idx="2"/>
          </p:nvPr>
        </p:nvSpPr>
        <p:spPr/>
        <p:txBody>
          <a:bodyPr/>
          <a:lstStyle/>
          <a:p>
            <a:pPr algn="ctr"/>
            <a:r>
              <a:rPr lang="en-US" sz="2400" b="1" dirty="0" smtClean="0"/>
              <a:t>Customers</a:t>
            </a:r>
            <a:endParaRPr lang="en-US" sz="2400" b="1" dirty="0"/>
          </a:p>
          <a:p>
            <a:endParaRPr lang="en-US" dirty="0"/>
          </a:p>
          <a:p>
            <a:r>
              <a:rPr lang="en-US" dirty="0"/>
              <a:t>Social Sign-On</a:t>
            </a:r>
          </a:p>
          <a:p>
            <a:r>
              <a:rPr lang="en-US" dirty="0"/>
              <a:t>Immediate access</a:t>
            </a:r>
          </a:p>
          <a:p>
            <a:r>
              <a:rPr lang="en-US" dirty="0"/>
              <a:t>Single Sign-On everywhere</a:t>
            </a:r>
          </a:p>
          <a:p>
            <a:r>
              <a:rPr lang="en-US" dirty="0"/>
              <a:t>Ability to engage across all channels</a:t>
            </a:r>
          </a:p>
          <a:p>
            <a:endParaRPr lang="en-US" dirty="0"/>
          </a:p>
        </p:txBody>
      </p:sp>
      <p:sp>
        <p:nvSpPr>
          <p:cNvPr id="7" name="Title 6"/>
          <p:cNvSpPr>
            <a:spLocks noGrp="1"/>
          </p:cNvSpPr>
          <p:nvPr>
            <p:ph type="title"/>
          </p:nvPr>
        </p:nvSpPr>
        <p:spPr/>
        <p:txBody>
          <a:bodyPr/>
          <a:lstStyle/>
          <a:p>
            <a:r>
              <a:rPr lang="en-US" dirty="0" smtClean="0"/>
              <a:t>Comparing user experiences</a:t>
            </a:r>
            <a:endParaRPr lang="en-US" dirty="0"/>
          </a:p>
        </p:txBody>
      </p:sp>
      <p:sp>
        <p:nvSpPr>
          <p:cNvPr id="3" name="Text Placeholder 2"/>
          <p:cNvSpPr>
            <a:spLocks noGrp="1"/>
          </p:cNvSpPr>
          <p:nvPr>
            <p:ph type="body" sz="quarter" idx="16"/>
          </p:nvPr>
        </p:nvSpPr>
        <p:spPr>
          <a:xfrm>
            <a:off x="338328" y="1021080"/>
            <a:ext cx="11484864" cy="369332"/>
          </a:xfrm>
        </p:spPr>
        <p:txBody>
          <a:bodyPr/>
          <a:lstStyle/>
          <a:p>
            <a:r>
              <a:rPr lang="en-US" dirty="0" smtClean="0"/>
              <a:t>Which would you rather provide?</a:t>
            </a:r>
            <a:endParaRPr lang="en-US" dirty="0"/>
          </a:p>
        </p:txBody>
      </p:sp>
    </p:spTree>
    <p:extLst>
      <p:ext uri="{BB962C8B-B14F-4D97-AF65-F5344CB8AC3E}">
        <p14:creationId xmlns:p14="http://schemas.microsoft.com/office/powerpoint/2010/main" val="238378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Delight </a:t>
            </a:r>
            <a:r>
              <a:rPr lang="en-US" dirty="0" smtClean="0"/>
              <a:t>Customers</a:t>
            </a:r>
            <a:br>
              <a:rPr lang="en-US" dirty="0" smtClean="0"/>
            </a:br>
            <a:r>
              <a:rPr lang="en-US" dirty="0" smtClean="0"/>
              <a:t>with</a:t>
            </a:r>
            <a:r>
              <a:rPr lang="en-US" dirty="0"/>
              <a:t> </a:t>
            </a:r>
            <a:r>
              <a:rPr lang="en-US" dirty="0" smtClean="0"/>
              <a:t>Salesforce Identity</a:t>
            </a:r>
            <a:endParaRPr lang="en-US" dirty="0"/>
          </a:p>
        </p:txBody>
      </p:sp>
      <p:sp>
        <p:nvSpPr>
          <p:cNvPr id="5" name="Text Placeholder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0141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view of the customer as a vehicle to greater service</a:t>
            </a:r>
            <a:endParaRPr lang="en-US" dirty="0"/>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0670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do we want to serve?</a:t>
            </a:r>
          </a:p>
        </p:txBody>
      </p:sp>
      <p:sp>
        <p:nvSpPr>
          <p:cNvPr id="6" name="Text Placeholder 5"/>
          <p:cNvSpPr>
            <a:spLocks noGrp="1"/>
          </p:cNvSpPr>
          <p:nvPr>
            <p:ph type="body" sz="quarter" idx="16"/>
          </p:nvPr>
        </p:nvSpPr>
        <p:spPr/>
        <p:txBody>
          <a:bodyPr/>
          <a:lstStyle/>
          <a:p>
            <a:endParaRPr lang="en-US"/>
          </a:p>
        </p:txBody>
      </p:sp>
      <p:sp>
        <p:nvSpPr>
          <p:cNvPr id="93" name="TextBox 92"/>
          <p:cNvSpPr txBox="1"/>
          <p:nvPr/>
        </p:nvSpPr>
        <p:spPr>
          <a:xfrm>
            <a:off x="303008" y="1177292"/>
            <a:ext cx="869924"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Who</a:t>
            </a:r>
            <a:endParaRPr lang="en-US" sz="2400" b="1" spc="-30" dirty="0">
              <a:solidFill>
                <a:srgbClr val="262626"/>
              </a:solidFill>
              <a:latin typeface="Salesforce Sans"/>
              <a:ea typeface="ＭＳ Ｐゴシック" charset="0"/>
              <a:cs typeface="ＭＳ Ｐゴシック" charset="0"/>
            </a:endParaRPr>
          </a:p>
        </p:txBody>
      </p:sp>
      <p:sp>
        <p:nvSpPr>
          <p:cNvPr id="71" name="TextBox 70"/>
          <p:cNvSpPr txBox="1"/>
          <p:nvPr/>
        </p:nvSpPr>
        <p:spPr>
          <a:xfrm>
            <a:off x="119671" y="2102423"/>
            <a:ext cx="1303672"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Prospects</a:t>
            </a:r>
            <a:endParaRPr lang="en-US" sz="2000" spc="-30" dirty="0">
              <a:solidFill>
                <a:srgbClr val="7C868D"/>
              </a:solidFill>
              <a:latin typeface="Salesforce Sans"/>
              <a:ea typeface="ＭＳ Ｐゴシック" charset="0"/>
              <a:cs typeface="ＭＳ Ｐゴシック" charset="0"/>
            </a:endParaRPr>
          </a:p>
        </p:txBody>
      </p:sp>
      <p:sp>
        <p:nvSpPr>
          <p:cNvPr id="73" name="TextBox 72"/>
          <p:cNvSpPr txBox="1"/>
          <p:nvPr/>
        </p:nvSpPr>
        <p:spPr>
          <a:xfrm>
            <a:off x="58502" y="3129079"/>
            <a:ext cx="1426015"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Customers</a:t>
            </a:r>
          </a:p>
        </p:txBody>
      </p:sp>
      <p:sp>
        <p:nvSpPr>
          <p:cNvPr id="75" name="TextBox 74"/>
          <p:cNvSpPr txBox="1"/>
          <p:nvPr/>
        </p:nvSpPr>
        <p:spPr>
          <a:xfrm>
            <a:off x="165708" y="4155735"/>
            <a:ext cx="1211597"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Students</a:t>
            </a:r>
            <a:endParaRPr lang="en-US" sz="2000" spc="-30" dirty="0">
              <a:solidFill>
                <a:srgbClr val="7C868D"/>
              </a:solidFill>
              <a:latin typeface="Salesforce Sans"/>
              <a:ea typeface="ＭＳ Ｐゴシック" charset="0"/>
              <a:cs typeface="ＭＳ Ｐゴシック" charset="0"/>
            </a:endParaRPr>
          </a:p>
        </p:txBody>
      </p:sp>
      <p:sp>
        <p:nvSpPr>
          <p:cNvPr id="76" name="TextBox 75"/>
          <p:cNvSpPr txBox="1"/>
          <p:nvPr/>
        </p:nvSpPr>
        <p:spPr>
          <a:xfrm>
            <a:off x="203410" y="5182392"/>
            <a:ext cx="1136196"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Partners</a:t>
            </a:r>
            <a:endParaRPr lang="en-US" sz="2000" spc="-30" dirty="0">
              <a:solidFill>
                <a:srgbClr val="7C868D"/>
              </a:solidFill>
              <a:latin typeface="Salesforce Sans"/>
              <a:ea typeface="ＭＳ Ｐゴシック" charset="0"/>
              <a:cs typeface="ＭＳ Ｐゴシック" charset="0"/>
            </a:endParaRPr>
          </a:p>
        </p:txBody>
      </p:sp>
    </p:spTree>
    <p:extLst>
      <p:ext uri="{BB962C8B-B14F-4D97-AF65-F5344CB8AC3E}">
        <p14:creationId xmlns:p14="http://schemas.microsoft.com/office/powerpoint/2010/main" val="301265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services do we need to provide?</a:t>
            </a:r>
          </a:p>
        </p:txBody>
      </p:sp>
      <p:sp>
        <p:nvSpPr>
          <p:cNvPr id="6" name="Text Placeholder 5"/>
          <p:cNvSpPr>
            <a:spLocks noGrp="1"/>
          </p:cNvSpPr>
          <p:nvPr>
            <p:ph type="body" sz="quarter" idx="16"/>
          </p:nvPr>
        </p:nvSpPr>
        <p:spPr/>
        <p:txBody>
          <a:bodyPr/>
          <a:lstStyle/>
          <a:p>
            <a:endParaRPr lang="en-US"/>
          </a:p>
        </p:txBody>
      </p:sp>
      <p:grpSp>
        <p:nvGrpSpPr>
          <p:cNvPr id="22" name="Group 10"/>
          <p:cNvGrpSpPr>
            <a:grpSpLocks noChangeAspect="1"/>
          </p:cNvGrpSpPr>
          <p:nvPr/>
        </p:nvGrpSpPr>
        <p:grpSpPr bwMode="auto">
          <a:xfrm>
            <a:off x="9113324" y="3076451"/>
            <a:ext cx="910917" cy="914400"/>
            <a:chOff x="4106002" y="5273542"/>
            <a:chExt cx="828935" cy="833705"/>
          </a:xfrm>
        </p:grpSpPr>
        <p:sp>
          <p:nvSpPr>
            <p:cNvPr id="59" name="Freeform 16"/>
            <p:cNvSpPr>
              <a:spLocks noChangeArrowheads="1"/>
            </p:cNvSpPr>
            <p:nvPr/>
          </p:nvSpPr>
          <p:spPr bwMode="auto">
            <a:xfrm>
              <a:off x="4106002" y="5273542"/>
              <a:ext cx="828935" cy="833705"/>
            </a:xfrm>
            <a:custGeom>
              <a:avLst/>
              <a:gdLst>
                <a:gd name="T0" fmla="*/ 3064 w 3065"/>
                <a:gd name="T1" fmla="*/ 1551 h 3084"/>
                <a:gd name="T2" fmla="*/ 3064 w 3065"/>
                <a:gd name="T3" fmla="*/ 1551 h 3084"/>
                <a:gd name="T4" fmla="*/ 1532 w 3065"/>
                <a:gd name="T5" fmla="*/ 3083 h 3084"/>
                <a:gd name="T6" fmla="*/ 0 w 3065"/>
                <a:gd name="T7" fmla="*/ 1551 h 3084"/>
                <a:gd name="T8" fmla="*/ 1532 w 3065"/>
                <a:gd name="T9" fmla="*/ 0 h 3084"/>
                <a:gd name="T10" fmla="*/ 3064 w 3065"/>
                <a:gd name="T11" fmla="*/ 1551 h 3084"/>
              </a:gdLst>
              <a:ahLst/>
              <a:cxnLst>
                <a:cxn ang="0">
                  <a:pos x="T0" y="T1"/>
                </a:cxn>
                <a:cxn ang="0">
                  <a:pos x="T2" y="T3"/>
                </a:cxn>
                <a:cxn ang="0">
                  <a:pos x="T4" y="T5"/>
                </a:cxn>
                <a:cxn ang="0">
                  <a:pos x="T6" y="T7"/>
                </a:cxn>
                <a:cxn ang="0">
                  <a:pos x="T8" y="T9"/>
                </a:cxn>
                <a:cxn ang="0">
                  <a:pos x="T10" y="T11"/>
                </a:cxn>
              </a:cxnLst>
              <a:rect l="0" t="0" r="r" b="b"/>
              <a:pathLst>
                <a:path w="3065" h="3084">
                  <a:moveTo>
                    <a:pt x="3064" y="1551"/>
                  </a:moveTo>
                  <a:lnTo>
                    <a:pt x="3064" y="1551"/>
                  </a:lnTo>
                  <a:cubicBezTo>
                    <a:pt x="3064" y="2390"/>
                    <a:pt x="2390" y="3083"/>
                    <a:pt x="1532" y="3083"/>
                  </a:cubicBezTo>
                  <a:cubicBezTo>
                    <a:pt x="693" y="3083"/>
                    <a:pt x="0" y="2390"/>
                    <a:pt x="0" y="1551"/>
                  </a:cubicBezTo>
                  <a:cubicBezTo>
                    <a:pt x="0" y="694"/>
                    <a:pt x="693" y="0"/>
                    <a:pt x="1532" y="0"/>
                  </a:cubicBezTo>
                  <a:cubicBezTo>
                    <a:pt x="2390" y="0"/>
                    <a:pt x="3064" y="694"/>
                    <a:pt x="3064" y="1551"/>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60" name="Group 157"/>
            <p:cNvGrpSpPr>
              <a:grpSpLocks/>
            </p:cNvGrpSpPr>
            <p:nvPr/>
          </p:nvGrpSpPr>
          <p:grpSpPr bwMode="auto">
            <a:xfrm>
              <a:off x="4397024" y="5436943"/>
              <a:ext cx="251662" cy="508095"/>
              <a:chOff x="1789113" y="2635250"/>
              <a:chExt cx="334962" cy="676275"/>
            </a:xfrm>
          </p:grpSpPr>
          <p:sp>
            <p:nvSpPr>
              <p:cNvPr id="61" name="Freeform 17"/>
              <p:cNvSpPr>
                <a:spLocks noChangeArrowheads="1"/>
              </p:cNvSpPr>
              <p:nvPr/>
            </p:nvSpPr>
            <p:spPr bwMode="auto">
              <a:xfrm>
                <a:off x="1924940" y="3237856"/>
                <a:ext cx="52740" cy="52842"/>
              </a:xfrm>
              <a:custGeom>
                <a:avLst/>
                <a:gdLst>
                  <a:gd name="T0" fmla="*/ 146 w 147"/>
                  <a:gd name="T1" fmla="*/ 73 h 147"/>
                  <a:gd name="T2" fmla="*/ 146 w 147"/>
                  <a:gd name="T3" fmla="*/ 73 h 147"/>
                  <a:gd name="T4" fmla="*/ 73 w 147"/>
                  <a:gd name="T5" fmla="*/ 146 h 147"/>
                  <a:gd name="T6" fmla="*/ 0 w 147"/>
                  <a:gd name="T7" fmla="*/ 73 h 147"/>
                  <a:gd name="T8" fmla="*/ 73 w 147"/>
                  <a:gd name="T9" fmla="*/ 0 h 147"/>
                  <a:gd name="T10" fmla="*/ 146 w 147"/>
                  <a:gd name="T11" fmla="*/ 73 h 147"/>
                </a:gdLst>
                <a:ahLst/>
                <a:cxnLst>
                  <a:cxn ang="0">
                    <a:pos x="T0" y="T1"/>
                  </a:cxn>
                  <a:cxn ang="0">
                    <a:pos x="T2" y="T3"/>
                  </a:cxn>
                  <a:cxn ang="0">
                    <a:pos x="T4" y="T5"/>
                  </a:cxn>
                  <a:cxn ang="0">
                    <a:pos x="T6" y="T7"/>
                  </a:cxn>
                  <a:cxn ang="0">
                    <a:pos x="T8" y="T9"/>
                  </a:cxn>
                  <a:cxn ang="0">
                    <a:pos x="T10" y="T11"/>
                  </a:cxn>
                </a:cxnLst>
                <a:rect l="0" t="0" r="r" b="b"/>
                <a:pathLst>
                  <a:path w="147" h="147">
                    <a:moveTo>
                      <a:pt x="146" y="73"/>
                    </a:moveTo>
                    <a:lnTo>
                      <a:pt x="146" y="73"/>
                    </a:lnTo>
                    <a:cubicBezTo>
                      <a:pt x="146" y="109"/>
                      <a:pt x="110" y="146"/>
                      <a:pt x="73" y="146"/>
                    </a:cubicBezTo>
                    <a:cubicBezTo>
                      <a:pt x="37" y="146"/>
                      <a:pt x="0" y="109"/>
                      <a:pt x="0" y="73"/>
                    </a:cubicBezTo>
                    <a:cubicBezTo>
                      <a:pt x="0" y="36"/>
                      <a:pt x="37" y="0"/>
                      <a:pt x="73" y="0"/>
                    </a:cubicBezTo>
                    <a:cubicBezTo>
                      <a:pt x="110" y="0"/>
                      <a:pt x="146" y="36"/>
                      <a:pt x="146" y="73"/>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2" name="Freeform 18"/>
              <p:cNvSpPr>
                <a:spLocks noChangeArrowheads="1"/>
              </p:cNvSpPr>
              <p:nvPr/>
            </p:nvSpPr>
            <p:spPr bwMode="auto">
              <a:xfrm>
                <a:off x="1924940" y="2673514"/>
                <a:ext cx="52740" cy="6340"/>
              </a:xfrm>
              <a:custGeom>
                <a:avLst/>
                <a:gdLst>
                  <a:gd name="T0" fmla="*/ 146 w 147"/>
                  <a:gd name="T1" fmla="*/ 0 h 19"/>
                  <a:gd name="T2" fmla="*/ 146 w 147"/>
                  <a:gd name="T3" fmla="*/ 0 h 19"/>
                  <a:gd name="T4" fmla="*/ 146 w 147"/>
                  <a:gd name="T5" fmla="*/ 18 h 19"/>
                  <a:gd name="T6" fmla="*/ 0 w 147"/>
                  <a:gd name="T7" fmla="*/ 18 h 19"/>
                  <a:gd name="T8" fmla="*/ 0 w 147"/>
                  <a:gd name="T9" fmla="*/ 0 h 19"/>
                  <a:gd name="T10" fmla="*/ 0 w 147"/>
                  <a:gd name="T11" fmla="*/ 0 h 19"/>
                  <a:gd name="T12" fmla="*/ 0 w 147"/>
                  <a:gd name="T13" fmla="*/ 0 h 19"/>
                  <a:gd name="T14" fmla="*/ 146 w 147"/>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9">
                    <a:moveTo>
                      <a:pt x="146" y="0"/>
                    </a:moveTo>
                    <a:lnTo>
                      <a:pt x="146" y="0"/>
                    </a:lnTo>
                    <a:cubicBezTo>
                      <a:pt x="146" y="18"/>
                      <a:pt x="146" y="18"/>
                      <a:pt x="146" y="18"/>
                    </a:cubicBezTo>
                    <a:cubicBezTo>
                      <a:pt x="0" y="18"/>
                      <a:pt x="0" y="18"/>
                      <a:pt x="0" y="18"/>
                    </a:cubicBezTo>
                    <a:cubicBezTo>
                      <a:pt x="0" y="18"/>
                      <a:pt x="0" y="18"/>
                      <a:pt x="0" y="0"/>
                    </a:cubicBezTo>
                    <a:lnTo>
                      <a:pt x="0" y="0"/>
                    </a:lnTo>
                    <a:lnTo>
                      <a:pt x="0" y="0"/>
                    </a:lnTo>
                    <a:cubicBezTo>
                      <a:pt x="146" y="0"/>
                      <a:pt x="146" y="0"/>
                      <a:pt x="146" y="0"/>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3" name="Freeform 20"/>
              <p:cNvSpPr>
                <a:spLocks noChangeArrowheads="1"/>
              </p:cNvSpPr>
              <p:nvPr/>
            </p:nvSpPr>
            <p:spPr bwMode="auto">
              <a:xfrm>
                <a:off x="1905954" y="2825696"/>
                <a:ext cx="67507" cy="317046"/>
              </a:xfrm>
              <a:custGeom>
                <a:avLst/>
                <a:gdLst>
                  <a:gd name="T0" fmla="*/ 165 w 184"/>
                  <a:gd name="T1" fmla="*/ 0 h 876"/>
                  <a:gd name="T2" fmla="*/ 165 w 184"/>
                  <a:gd name="T3" fmla="*/ 0 h 876"/>
                  <a:gd name="T4" fmla="*/ 165 w 184"/>
                  <a:gd name="T5" fmla="*/ 0 h 876"/>
                  <a:gd name="T6" fmla="*/ 165 w 184"/>
                  <a:gd name="T7" fmla="*/ 0 h 876"/>
                  <a:gd name="T8" fmla="*/ 128 w 184"/>
                  <a:gd name="T9" fmla="*/ 0 h 876"/>
                  <a:gd name="T10" fmla="*/ 0 w 184"/>
                  <a:gd name="T11" fmla="*/ 91 h 876"/>
                  <a:gd name="T12" fmla="*/ 0 w 184"/>
                  <a:gd name="T13" fmla="*/ 164 h 876"/>
                  <a:gd name="T14" fmla="*/ 110 w 184"/>
                  <a:gd name="T15" fmla="*/ 91 h 876"/>
                  <a:gd name="T16" fmla="*/ 110 w 184"/>
                  <a:gd name="T17" fmla="*/ 875 h 876"/>
                  <a:gd name="T18" fmla="*/ 146 w 184"/>
                  <a:gd name="T19" fmla="*/ 875 h 876"/>
                  <a:gd name="T20" fmla="*/ 183 w 184"/>
                  <a:gd name="T21" fmla="*/ 820 h 876"/>
                  <a:gd name="T22" fmla="*/ 183 w 184"/>
                  <a:gd name="T23" fmla="*/ 0 h 876"/>
                  <a:gd name="T24" fmla="*/ 165 w 184"/>
                  <a:gd name="T25"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876">
                    <a:moveTo>
                      <a:pt x="165" y="0"/>
                    </a:moveTo>
                    <a:lnTo>
                      <a:pt x="165" y="0"/>
                    </a:lnTo>
                    <a:lnTo>
                      <a:pt x="165" y="0"/>
                    </a:lnTo>
                    <a:lnTo>
                      <a:pt x="165" y="0"/>
                    </a:lnTo>
                    <a:cubicBezTo>
                      <a:pt x="128" y="0"/>
                      <a:pt x="128" y="0"/>
                      <a:pt x="128" y="0"/>
                    </a:cubicBezTo>
                    <a:cubicBezTo>
                      <a:pt x="0" y="91"/>
                      <a:pt x="0" y="91"/>
                      <a:pt x="0" y="91"/>
                    </a:cubicBezTo>
                    <a:cubicBezTo>
                      <a:pt x="0" y="164"/>
                      <a:pt x="0" y="164"/>
                      <a:pt x="0" y="164"/>
                    </a:cubicBezTo>
                    <a:cubicBezTo>
                      <a:pt x="110" y="91"/>
                      <a:pt x="110" y="91"/>
                      <a:pt x="110" y="91"/>
                    </a:cubicBezTo>
                    <a:cubicBezTo>
                      <a:pt x="110" y="875"/>
                      <a:pt x="110" y="875"/>
                      <a:pt x="110" y="875"/>
                    </a:cubicBezTo>
                    <a:cubicBezTo>
                      <a:pt x="146" y="875"/>
                      <a:pt x="146" y="875"/>
                      <a:pt x="146" y="875"/>
                    </a:cubicBezTo>
                    <a:cubicBezTo>
                      <a:pt x="165" y="875"/>
                      <a:pt x="183" y="857"/>
                      <a:pt x="183" y="820"/>
                    </a:cubicBezTo>
                    <a:cubicBezTo>
                      <a:pt x="183" y="0"/>
                      <a:pt x="183" y="0"/>
                      <a:pt x="183" y="0"/>
                    </a:cubicBezTo>
                    <a:lnTo>
                      <a:pt x="165"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4" name="Freeform 64"/>
              <p:cNvSpPr>
                <a:spLocks noChangeArrowheads="1"/>
              </p:cNvSpPr>
              <p:nvPr/>
            </p:nvSpPr>
            <p:spPr bwMode="auto">
              <a:xfrm>
                <a:off x="1789926" y="2635468"/>
                <a:ext cx="333314" cy="676366"/>
              </a:xfrm>
              <a:custGeom>
                <a:avLst/>
                <a:gdLst>
                  <a:gd name="T0" fmla="*/ 785 w 932"/>
                  <a:gd name="T1" fmla="*/ 0 h 1879"/>
                  <a:gd name="T2" fmla="*/ 785 w 932"/>
                  <a:gd name="T3" fmla="*/ 0 h 1879"/>
                  <a:gd name="T4" fmla="*/ 128 w 932"/>
                  <a:gd name="T5" fmla="*/ 0 h 1879"/>
                  <a:gd name="T6" fmla="*/ 0 w 932"/>
                  <a:gd name="T7" fmla="*/ 146 h 1879"/>
                  <a:gd name="T8" fmla="*/ 0 w 932"/>
                  <a:gd name="T9" fmla="*/ 1751 h 1879"/>
                  <a:gd name="T10" fmla="*/ 128 w 932"/>
                  <a:gd name="T11" fmla="*/ 1878 h 1879"/>
                  <a:gd name="T12" fmla="*/ 785 w 932"/>
                  <a:gd name="T13" fmla="*/ 1878 h 1879"/>
                  <a:gd name="T14" fmla="*/ 931 w 932"/>
                  <a:gd name="T15" fmla="*/ 1751 h 1879"/>
                  <a:gd name="T16" fmla="*/ 931 w 932"/>
                  <a:gd name="T17" fmla="*/ 146 h 1879"/>
                  <a:gd name="T18" fmla="*/ 785 w 932"/>
                  <a:gd name="T19" fmla="*/ 0 h 1879"/>
                  <a:gd name="T20" fmla="*/ 383 w 932"/>
                  <a:gd name="T21" fmla="*/ 109 h 1879"/>
                  <a:gd name="T22" fmla="*/ 383 w 932"/>
                  <a:gd name="T23" fmla="*/ 109 h 1879"/>
                  <a:gd name="T24" fmla="*/ 529 w 932"/>
                  <a:gd name="T25" fmla="*/ 109 h 1879"/>
                  <a:gd name="T26" fmla="*/ 529 w 932"/>
                  <a:gd name="T27" fmla="*/ 109 h 1879"/>
                  <a:gd name="T28" fmla="*/ 529 w 932"/>
                  <a:gd name="T29" fmla="*/ 127 h 1879"/>
                  <a:gd name="T30" fmla="*/ 383 w 932"/>
                  <a:gd name="T31" fmla="*/ 127 h 1879"/>
                  <a:gd name="T32" fmla="*/ 383 w 932"/>
                  <a:gd name="T33" fmla="*/ 109 h 1879"/>
                  <a:gd name="T34" fmla="*/ 456 w 932"/>
                  <a:gd name="T35" fmla="*/ 1824 h 1879"/>
                  <a:gd name="T36" fmla="*/ 456 w 932"/>
                  <a:gd name="T37" fmla="*/ 1824 h 1879"/>
                  <a:gd name="T38" fmla="*/ 383 w 932"/>
                  <a:gd name="T39" fmla="*/ 1751 h 1879"/>
                  <a:gd name="T40" fmla="*/ 456 w 932"/>
                  <a:gd name="T41" fmla="*/ 1678 h 1879"/>
                  <a:gd name="T42" fmla="*/ 529 w 932"/>
                  <a:gd name="T43" fmla="*/ 1751 h 1879"/>
                  <a:gd name="T44" fmla="*/ 456 w 932"/>
                  <a:gd name="T45" fmla="*/ 1824 h 1879"/>
                  <a:gd name="T46" fmla="*/ 858 w 932"/>
                  <a:gd name="T47" fmla="*/ 1623 h 1879"/>
                  <a:gd name="T48" fmla="*/ 858 w 932"/>
                  <a:gd name="T49" fmla="*/ 1623 h 1879"/>
                  <a:gd name="T50" fmla="*/ 55 w 932"/>
                  <a:gd name="T51" fmla="*/ 1623 h 1879"/>
                  <a:gd name="T52" fmla="*/ 55 w 932"/>
                  <a:gd name="T53" fmla="*/ 273 h 1879"/>
                  <a:gd name="T54" fmla="*/ 858 w 932"/>
                  <a:gd name="T55" fmla="*/ 273 h 1879"/>
                  <a:gd name="T56" fmla="*/ 858 w 932"/>
                  <a:gd name="T57" fmla="*/ 162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2" h="1879">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5" name="Group 11"/>
          <p:cNvGrpSpPr>
            <a:grpSpLocks noChangeAspect="1"/>
          </p:cNvGrpSpPr>
          <p:nvPr/>
        </p:nvGrpSpPr>
        <p:grpSpPr bwMode="auto">
          <a:xfrm>
            <a:off x="9111582" y="1777556"/>
            <a:ext cx="914400" cy="914400"/>
            <a:chOff x="7831624" y="5273542"/>
            <a:chExt cx="833706" cy="833705"/>
          </a:xfrm>
        </p:grpSpPr>
        <p:sp>
          <p:nvSpPr>
            <p:cNvPr id="43" name="Freeform 21"/>
            <p:cNvSpPr>
              <a:spLocks noChangeArrowheads="1"/>
            </p:cNvSpPr>
            <p:nvPr/>
          </p:nvSpPr>
          <p:spPr bwMode="auto">
            <a:xfrm>
              <a:off x="7831624" y="5273542"/>
              <a:ext cx="833706" cy="833705"/>
            </a:xfrm>
            <a:custGeom>
              <a:avLst/>
              <a:gdLst>
                <a:gd name="T0" fmla="*/ 3083 w 3084"/>
                <a:gd name="T1" fmla="*/ 1551 h 3084"/>
                <a:gd name="T2" fmla="*/ 3083 w 3084"/>
                <a:gd name="T3" fmla="*/ 1551 h 3084"/>
                <a:gd name="T4" fmla="*/ 1551 w 3084"/>
                <a:gd name="T5" fmla="*/ 3083 h 3084"/>
                <a:gd name="T6" fmla="*/ 0 w 3084"/>
                <a:gd name="T7" fmla="*/ 1551 h 3084"/>
                <a:gd name="T8" fmla="*/ 1551 w 3084"/>
                <a:gd name="T9" fmla="*/ 0 h 3084"/>
                <a:gd name="T10" fmla="*/ 3083 w 3084"/>
                <a:gd name="T11" fmla="*/ 1551 h 3084"/>
              </a:gdLst>
              <a:ahLst/>
              <a:cxnLst>
                <a:cxn ang="0">
                  <a:pos x="T0" y="T1"/>
                </a:cxn>
                <a:cxn ang="0">
                  <a:pos x="T2" y="T3"/>
                </a:cxn>
                <a:cxn ang="0">
                  <a:pos x="T4" y="T5"/>
                </a:cxn>
                <a:cxn ang="0">
                  <a:pos x="T6" y="T7"/>
                </a:cxn>
                <a:cxn ang="0">
                  <a:pos x="T8" y="T9"/>
                </a:cxn>
                <a:cxn ang="0">
                  <a:pos x="T10" y="T11"/>
                </a:cxn>
              </a:cxnLst>
              <a:rect l="0" t="0" r="r" b="b"/>
              <a:pathLst>
                <a:path w="3084" h="3084">
                  <a:moveTo>
                    <a:pt x="3083" y="1551"/>
                  </a:moveTo>
                  <a:lnTo>
                    <a:pt x="3083" y="1551"/>
                  </a:lnTo>
                  <a:cubicBezTo>
                    <a:pt x="3083" y="2408"/>
                    <a:pt x="2390" y="3083"/>
                    <a:pt x="1551" y="3083"/>
                  </a:cubicBezTo>
                  <a:cubicBezTo>
                    <a:pt x="693" y="3083"/>
                    <a:pt x="0" y="2408"/>
                    <a:pt x="0" y="1551"/>
                  </a:cubicBezTo>
                  <a:cubicBezTo>
                    <a:pt x="0" y="694"/>
                    <a:pt x="693" y="0"/>
                    <a:pt x="1551" y="0"/>
                  </a:cubicBezTo>
                  <a:cubicBezTo>
                    <a:pt x="2390" y="0"/>
                    <a:pt x="3083" y="694"/>
                    <a:pt x="3083" y="1551"/>
                  </a:cubicBezTo>
                </a:path>
              </a:pathLst>
            </a:custGeom>
            <a:solidFill>
              <a:srgbClr val="F0C31A"/>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44" name="Group 148"/>
            <p:cNvGrpSpPr>
              <a:grpSpLocks/>
            </p:cNvGrpSpPr>
            <p:nvPr/>
          </p:nvGrpSpPr>
          <p:grpSpPr bwMode="auto">
            <a:xfrm>
              <a:off x="7935391" y="5510891"/>
              <a:ext cx="626174" cy="364970"/>
              <a:chOff x="5281613" y="2733675"/>
              <a:chExt cx="833437" cy="485775"/>
            </a:xfrm>
          </p:grpSpPr>
          <p:sp>
            <p:nvSpPr>
              <p:cNvPr id="45" name="Freeform 22"/>
              <p:cNvSpPr>
                <a:spLocks noChangeArrowheads="1"/>
              </p:cNvSpPr>
              <p:nvPr/>
            </p:nvSpPr>
            <p:spPr bwMode="auto">
              <a:xfrm>
                <a:off x="5872705" y="2969424"/>
                <a:ext cx="243068" cy="131046"/>
              </a:xfrm>
              <a:custGeom>
                <a:avLst/>
                <a:gdLst>
                  <a:gd name="T0" fmla="*/ 675 w 676"/>
                  <a:gd name="T1" fmla="*/ 109 h 365"/>
                  <a:gd name="T2" fmla="*/ 675 w 676"/>
                  <a:gd name="T3" fmla="*/ 109 h 365"/>
                  <a:gd name="T4" fmla="*/ 656 w 676"/>
                  <a:gd name="T5" fmla="*/ 91 h 365"/>
                  <a:gd name="T6" fmla="*/ 474 w 676"/>
                  <a:gd name="T7" fmla="*/ 18 h 365"/>
                  <a:gd name="T8" fmla="*/ 437 w 676"/>
                  <a:gd name="T9" fmla="*/ 18 h 365"/>
                  <a:gd name="T10" fmla="*/ 346 w 676"/>
                  <a:gd name="T11" fmla="*/ 164 h 365"/>
                  <a:gd name="T12" fmla="*/ 310 w 676"/>
                  <a:gd name="T13" fmla="*/ 164 h 365"/>
                  <a:gd name="T14" fmla="*/ 219 w 676"/>
                  <a:gd name="T15" fmla="*/ 18 h 365"/>
                  <a:gd name="T16" fmla="*/ 182 w 676"/>
                  <a:gd name="T17" fmla="*/ 18 h 365"/>
                  <a:gd name="T18" fmla="*/ 18 w 676"/>
                  <a:gd name="T19" fmla="*/ 72 h 365"/>
                  <a:gd name="T20" fmla="*/ 18 w 676"/>
                  <a:gd name="T21" fmla="*/ 91 h 365"/>
                  <a:gd name="T22" fmla="*/ 146 w 676"/>
                  <a:gd name="T23" fmla="*/ 145 h 365"/>
                  <a:gd name="T24" fmla="*/ 182 w 676"/>
                  <a:gd name="T25" fmla="*/ 182 h 365"/>
                  <a:gd name="T26" fmla="*/ 182 w 676"/>
                  <a:gd name="T27" fmla="*/ 328 h 365"/>
                  <a:gd name="T28" fmla="*/ 201 w 676"/>
                  <a:gd name="T29" fmla="*/ 364 h 365"/>
                  <a:gd name="T30" fmla="*/ 310 w 676"/>
                  <a:gd name="T31" fmla="*/ 364 h 365"/>
                  <a:gd name="T32" fmla="*/ 346 w 676"/>
                  <a:gd name="T33" fmla="*/ 364 h 365"/>
                  <a:gd name="T34" fmla="*/ 656 w 676"/>
                  <a:gd name="T35" fmla="*/ 364 h 365"/>
                  <a:gd name="T36" fmla="*/ 675 w 676"/>
                  <a:gd name="T37" fmla="*/ 328 h 365"/>
                  <a:gd name="T38" fmla="*/ 675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675" y="109"/>
                    </a:moveTo>
                    <a:lnTo>
                      <a:pt x="675" y="109"/>
                    </a:lnTo>
                    <a:cubicBezTo>
                      <a:pt x="656" y="91"/>
                      <a:pt x="656" y="91"/>
                      <a:pt x="656" y="91"/>
                    </a:cubicBezTo>
                    <a:cubicBezTo>
                      <a:pt x="474" y="18"/>
                      <a:pt x="474" y="18"/>
                      <a:pt x="474" y="18"/>
                    </a:cubicBezTo>
                    <a:cubicBezTo>
                      <a:pt x="474" y="0"/>
                      <a:pt x="456" y="18"/>
                      <a:pt x="437" y="18"/>
                    </a:cubicBezTo>
                    <a:cubicBezTo>
                      <a:pt x="346" y="164"/>
                      <a:pt x="346" y="164"/>
                      <a:pt x="346" y="164"/>
                    </a:cubicBezTo>
                    <a:cubicBezTo>
                      <a:pt x="328" y="182"/>
                      <a:pt x="328" y="182"/>
                      <a:pt x="310" y="164"/>
                    </a:cubicBezTo>
                    <a:cubicBezTo>
                      <a:pt x="219" y="18"/>
                      <a:pt x="219" y="18"/>
                      <a:pt x="219" y="18"/>
                    </a:cubicBezTo>
                    <a:cubicBezTo>
                      <a:pt x="201" y="18"/>
                      <a:pt x="201" y="0"/>
                      <a:pt x="182" y="18"/>
                    </a:cubicBezTo>
                    <a:cubicBezTo>
                      <a:pt x="18" y="72"/>
                      <a:pt x="18" y="72"/>
                      <a:pt x="18" y="72"/>
                    </a:cubicBezTo>
                    <a:cubicBezTo>
                      <a:pt x="0" y="91"/>
                      <a:pt x="0" y="91"/>
                      <a:pt x="18" y="91"/>
                    </a:cubicBezTo>
                    <a:cubicBezTo>
                      <a:pt x="146" y="145"/>
                      <a:pt x="146" y="145"/>
                      <a:pt x="146" y="145"/>
                    </a:cubicBezTo>
                    <a:cubicBezTo>
                      <a:pt x="164" y="164"/>
                      <a:pt x="182" y="182"/>
                      <a:pt x="182" y="182"/>
                    </a:cubicBezTo>
                    <a:cubicBezTo>
                      <a:pt x="182" y="328"/>
                      <a:pt x="182" y="328"/>
                      <a:pt x="182" y="328"/>
                    </a:cubicBezTo>
                    <a:cubicBezTo>
                      <a:pt x="182" y="346"/>
                      <a:pt x="201" y="364"/>
                      <a:pt x="201" y="364"/>
                    </a:cubicBezTo>
                    <a:cubicBezTo>
                      <a:pt x="310" y="364"/>
                      <a:pt x="310" y="364"/>
                      <a:pt x="310" y="364"/>
                    </a:cubicBezTo>
                    <a:cubicBezTo>
                      <a:pt x="346" y="364"/>
                      <a:pt x="346" y="364"/>
                      <a:pt x="346" y="364"/>
                    </a:cubicBezTo>
                    <a:cubicBezTo>
                      <a:pt x="656" y="364"/>
                      <a:pt x="656" y="364"/>
                      <a:pt x="656" y="364"/>
                    </a:cubicBezTo>
                    <a:cubicBezTo>
                      <a:pt x="675" y="364"/>
                      <a:pt x="675" y="346"/>
                      <a:pt x="675" y="328"/>
                    </a:cubicBezTo>
                    <a:lnTo>
                      <a:pt x="675"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6" name="Freeform 23"/>
              <p:cNvSpPr>
                <a:spLocks noChangeArrowheads="1"/>
              </p:cNvSpPr>
              <p:nvPr/>
            </p:nvSpPr>
            <p:spPr bwMode="auto">
              <a:xfrm>
                <a:off x="5931887" y="2804560"/>
                <a:ext cx="126818" cy="171204"/>
              </a:xfrm>
              <a:custGeom>
                <a:avLst/>
                <a:gdLst>
                  <a:gd name="T0" fmla="*/ 346 w 347"/>
                  <a:gd name="T1" fmla="*/ 237 h 475"/>
                  <a:gd name="T2" fmla="*/ 346 w 347"/>
                  <a:gd name="T3" fmla="*/ 237 h 475"/>
                  <a:gd name="T4" fmla="*/ 164 w 347"/>
                  <a:gd name="T5" fmla="*/ 474 h 475"/>
                  <a:gd name="T6" fmla="*/ 0 w 347"/>
                  <a:gd name="T7" fmla="*/ 237 h 475"/>
                  <a:gd name="T8" fmla="*/ 164 w 347"/>
                  <a:gd name="T9" fmla="*/ 18 h 475"/>
                  <a:gd name="T10" fmla="*/ 346 w 347"/>
                  <a:gd name="T11" fmla="*/ 237 h 475"/>
                </a:gdLst>
                <a:ahLst/>
                <a:cxnLst>
                  <a:cxn ang="0">
                    <a:pos x="T0" y="T1"/>
                  </a:cxn>
                  <a:cxn ang="0">
                    <a:pos x="T2" y="T3"/>
                  </a:cxn>
                  <a:cxn ang="0">
                    <a:pos x="T4" y="T5"/>
                  </a:cxn>
                  <a:cxn ang="0">
                    <a:pos x="T6" y="T7"/>
                  </a:cxn>
                  <a:cxn ang="0">
                    <a:pos x="T8" y="T9"/>
                  </a:cxn>
                  <a:cxn ang="0">
                    <a:pos x="T10" y="T11"/>
                  </a:cxn>
                </a:cxnLst>
                <a:rect l="0" t="0" r="r" b="b"/>
                <a:pathLst>
                  <a:path w="347" h="475">
                    <a:moveTo>
                      <a:pt x="346" y="237"/>
                    </a:moveTo>
                    <a:lnTo>
                      <a:pt x="346" y="237"/>
                    </a:lnTo>
                    <a:cubicBezTo>
                      <a:pt x="328" y="346"/>
                      <a:pt x="237" y="474"/>
                      <a:pt x="164" y="474"/>
                    </a:cubicBezTo>
                    <a:cubicBezTo>
                      <a:pt x="73" y="474"/>
                      <a:pt x="0" y="346"/>
                      <a:pt x="0" y="237"/>
                    </a:cubicBezTo>
                    <a:cubicBezTo>
                      <a:pt x="0" y="91"/>
                      <a:pt x="18" y="0"/>
                      <a:pt x="164" y="18"/>
                    </a:cubicBezTo>
                    <a:cubicBezTo>
                      <a:pt x="310" y="18"/>
                      <a:pt x="346" y="91"/>
                      <a:pt x="346"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7" name="Freeform 24"/>
              <p:cNvSpPr>
                <a:spLocks noChangeArrowheads="1"/>
              </p:cNvSpPr>
              <p:nvPr/>
            </p:nvSpPr>
            <p:spPr bwMode="auto">
              <a:xfrm>
                <a:off x="5280886" y="2969424"/>
                <a:ext cx="243068" cy="131046"/>
              </a:xfrm>
              <a:custGeom>
                <a:avLst/>
                <a:gdLst>
                  <a:gd name="T0" fmla="*/ 0 w 676"/>
                  <a:gd name="T1" fmla="*/ 109 h 365"/>
                  <a:gd name="T2" fmla="*/ 0 w 676"/>
                  <a:gd name="T3" fmla="*/ 109 h 365"/>
                  <a:gd name="T4" fmla="*/ 37 w 676"/>
                  <a:gd name="T5" fmla="*/ 91 h 365"/>
                  <a:gd name="T6" fmla="*/ 201 w 676"/>
                  <a:gd name="T7" fmla="*/ 18 h 365"/>
                  <a:gd name="T8" fmla="*/ 237 w 676"/>
                  <a:gd name="T9" fmla="*/ 18 h 365"/>
                  <a:gd name="T10" fmla="*/ 347 w 676"/>
                  <a:gd name="T11" fmla="*/ 164 h 365"/>
                  <a:gd name="T12" fmla="*/ 365 w 676"/>
                  <a:gd name="T13" fmla="*/ 164 h 365"/>
                  <a:gd name="T14" fmla="*/ 456 w 676"/>
                  <a:gd name="T15" fmla="*/ 18 h 365"/>
                  <a:gd name="T16" fmla="*/ 511 w 676"/>
                  <a:gd name="T17" fmla="*/ 18 h 365"/>
                  <a:gd name="T18" fmla="*/ 675 w 676"/>
                  <a:gd name="T19" fmla="*/ 72 h 365"/>
                  <a:gd name="T20" fmla="*/ 675 w 676"/>
                  <a:gd name="T21" fmla="*/ 91 h 365"/>
                  <a:gd name="T22" fmla="*/ 529 w 676"/>
                  <a:gd name="T23" fmla="*/ 145 h 365"/>
                  <a:gd name="T24" fmla="*/ 511 w 676"/>
                  <a:gd name="T25" fmla="*/ 182 h 365"/>
                  <a:gd name="T26" fmla="*/ 511 w 676"/>
                  <a:gd name="T27" fmla="*/ 328 h 365"/>
                  <a:gd name="T28" fmla="*/ 474 w 676"/>
                  <a:gd name="T29" fmla="*/ 364 h 365"/>
                  <a:gd name="T30" fmla="*/ 383 w 676"/>
                  <a:gd name="T31" fmla="*/ 364 h 365"/>
                  <a:gd name="T32" fmla="*/ 328 w 676"/>
                  <a:gd name="T33" fmla="*/ 364 h 365"/>
                  <a:gd name="T34" fmla="*/ 18 w 676"/>
                  <a:gd name="T35" fmla="*/ 364 h 365"/>
                  <a:gd name="T36" fmla="*/ 0 w 676"/>
                  <a:gd name="T37" fmla="*/ 328 h 365"/>
                  <a:gd name="T38" fmla="*/ 0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0" y="109"/>
                    </a:moveTo>
                    <a:lnTo>
                      <a:pt x="0" y="109"/>
                    </a:lnTo>
                    <a:cubicBezTo>
                      <a:pt x="0" y="109"/>
                      <a:pt x="18" y="91"/>
                      <a:pt x="37" y="91"/>
                    </a:cubicBezTo>
                    <a:cubicBezTo>
                      <a:pt x="201" y="18"/>
                      <a:pt x="201" y="18"/>
                      <a:pt x="201" y="18"/>
                    </a:cubicBezTo>
                    <a:cubicBezTo>
                      <a:pt x="219" y="0"/>
                      <a:pt x="237" y="18"/>
                      <a:pt x="237" y="18"/>
                    </a:cubicBezTo>
                    <a:cubicBezTo>
                      <a:pt x="347" y="164"/>
                      <a:pt x="347" y="164"/>
                      <a:pt x="347" y="164"/>
                    </a:cubicBezTo>
                    <a:cubicBezTo>
                      <a:pt x="347" y="182"/>
                      <a:pt x="365" y="182"/>
                      <a:pt x="365" y="164"/>
                    </a:cubicBezTo>
                    <a:cubicBezTo>
                      <a:pt x="456" y="18"/>
                      <a:pt x="456" y="18"/>
                      <a:pt x="456" y="18"/>
                    </a:cubicBezTo>
                    <a:cubicBezTo>
                      <a:pt x="474" y="18"/>
                      <a:pt x="492" y="0"/>
                      <a:pt x="511" y="18"/>
                    </a:cubicBezTo>
                    <a:cubicBezTo>
                      <a:pt x="675" y="72"/>
                      <a:pt x="675" y="72"/>
                      <a:pt x="675" y="72"/>
                    </a:cubicBezTo>
                    <a:cubicBezTo>
                      <a:pt x="675" y="91"/>
                      <a:pt x="675" y="91"/>
                      <a:pt x="675" y="91"/>
                    </a:cubicBezTo>
                    <a:cubicBezTo>
                      <a:pt x="529" y="145"/>
                      <a:pt x="529" y="145"/>
                      <a:pt x="529" y="145"/>
                    </a:cubicBezTo>
                    <a:cubicBezTo>
                      <a:pt x="511" y="164"/>
                      <a:pt x="511" y="182"/>
                      <a:pt x="511" y="182"/>
                    </a:cubicBezTo>
                    <a:cubicBezTo>
                      <a:pt x="511" y="328"/>
                      <a:pt x="511" y="328"/>
                      <a:pt x="511" y="328"/>
                    </a:cubicBezTo>
                    <a:cubicBezTo>
                      <a:pt x="511" y="346"/>
                      <a:pt x="492" y="364"/>
                      <a:pt x="474" y="364"/>
                    </a:cubicBezTo>
                    <a:cubicBezTo>
                      <a:pt x="383" y="364"/>
                      <a:pt x="383" y="364"/>
                      <a:pt x="383" y="364"/>
                    </a:cubicBezTo>
                    <a:cubicBezTo>
                      <a:pt x="365" y="364"/>
                      <a:pt x="347" y="364"/>
                      <a:pt x="328" y="364"/>
                    </a:cubicBezTo>
                    <a:cubicBezTo>
                      <a:pt x="18" y="364"/>
                      <a:pt x="18" y="364"/>
                      <a:pt x="18" y="364"/>
                    </a:cubicBezTo>
                    <a:cubicBezTo>
                      <a:pt x="18" y="364"/>
                      <a:pt x="0" y="346"/>
                      <a:pt x="0" y="328"/>
                    </a:cubicBezTo>
                    <a:lnTo>
                      <a:pt x="0"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8" name="Freeform 25"/>
              <p:cNvSpPr>
                <a:spLocks noChangeArrowheads="1"/>
              </p:cNvSpPr>
              <p:nvPr/>
            </p:nvSpPr>
            <p:spPr bwMode="auto">
              <a:xfrm>
                <a:off x="5346408" y="2804560"/>
                <a:ext cx="124705" cy="171204"/>
              </a:xfrm>
              <a:custGeom>
                <a:avLst/>
                <a:gdLst>
                  <a:gd name="T0" fmla="*/ 0 w 348"/>
                  <a:gd name="T1" fmla="*/ 237 h 475"/>
                  <a:gd name="T2" fmla="*/ 0 w 348"/>
                  <a:gd name="T3" fmla="*/ 237 h 475"/>
                  <a:gd name="T4" fmla="*/ 165 w 348"/>
                  <a:gd name="T5" fmla="*/ 474 h 475"/>
                  <a:gd name="T6" fmla="*/ 347 w 348"/>
                  <a:gd name="T7" fmla="*/ 237 h 475"/>
                  <a:gd name="T8" fmla="*/ 165 w 348"/>
                  <a:gd name="T9" fmla="*/ 18 h 475"/>
                  <a:gd name="T10" fmla="*/ 0 w 348"/>
                  <a:gd name="T11" fmla="*/ 237 h 475"/>
                </a:gdLst>
                <a:ahLst/>
                <a:cxnLst>
                  <a:cxn ang="0">
                    <a:pos x="T0" y="T1"/>
                  </a:cxn>
                  <a:cxn ang="0">
                    <a:pos x="T2" y="T3"/>
                  </a:cxn>
                  <a:cxn ang="0">
                    <a:pos x="T4" y="T5"/>
                  </a:cxn>
                  <a:cxn ang="0">
                    <a:pos x="T6" y="T7"/>
                  </a:cxn>
                  <a:cxn ang="0">
                    <a:pos x="T8" y="T9"/>
                  </a:cxn>
                  <a:cxn ang="0">
                    <a:pos x="T10" y="T11"/>
                  </a:cxn>
                </a:cxnLst>
                <a:rect l="0" t="0" r="r" b="b"/>
                <a:pathLst>
                  <a:path w="348" h="475">
                    <a:moveTo>
                      <a:pt x="0" y="237"/>
                    </a:moveTo>
                    <a:lnTo>
                      <a:pt x="0" y="237"/>
                    </a:lnTo>
                    <a:cubicBezTo>
                      <a:pt x="0" y="346"/>
                      <a:pt x="92" y="474"/>
                      <a:pt x="165" y="474"/>
                    </a:cubicBezTo>
                    <a:cubicBezTo>
                      <a:pt x="256" y="474"/>
                      <a:pt x="347" y="346"/>
                      <a:pt x="347" y="237"/>
                    </a:cubicBezTo>
                    <a:cubicBezTo>
                      <a:pt x="347" y="91"/>
                      <a:pt x="310" y="0"/>
                      <a:pt x="165" y="18"/>
                    </a:cubicBezTo>
                    <a:cubicBezTo>
                      <a:pt x="19" y="18"/>
                      <a:pt x="0" y="91"/>
                      <a:pt x="0"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9" name="Freeform 26"/>
              <p:cNvSpPr>
                <a:spLocks noChangeArrowheads="1"/>
              </p:cNvSpPr>
              <p:nvPr/>
            </p:nvSpPr>
            <p:spPr bwMode="auto">
              <a:xfrm>
                <a:off x="5490136" y="2994788"/>
                <a:ext cx="416388" cy="224046"/>
              </a:xfrm>
              <a:custGeom>
                <a:avLst/>
                <a:gdLst>
                  <a:gd name="T0" fmla="*/ 821 w 1150"/>
                  <a:gd name="T1" fmla="*/ 19 h 622"/>
                  <a:gd name="T2" fmla="*/ 821 w 1150"/>
                  <a:gd name="T3" fmla="*/ 19 h 622"/>
                  <a:gd name="T4" fmla="*/ 766 w 1150"/>
                  <a:gd name="T5" fmla="*/ 37 h 622"/>
                  <a:gd name="T6" fmla="*/ 602 w 1150"/>
                  <a:gd name="T7" fmla="*/ 256 h 622"/>
                  <a:gd name="T8" fmla="*/ 566 w 1150"/>
                  <a:gd name="T9" fmla="*/ 256 h 622"/>
                  <a:gd name="T10" fmla="*/ 401 w 1150"/>
                  <a:gd name="T11" fmla="*/ 37 h 622"/>
                  <a:gd name="T12" fmla="*/ 347 w 1150"/>
                  <a:gd name="T13" fmla="*/ 19 h 622"/>
                  <a:gd name="T14" fmla="*/ 55 w 1150"/>
                  <a:gd name="T15" fmla="*/ 128 h 622"/>
                  <a:gd name="T16" fmla="*/ 18 w 1150"/>
                  <a:gd name="T17" fmla="*/ 183 h 622"/>
                  <a:gd name="T18" fmla="*/ 0 w 1150"/>
                  <a:gd name="T19" fmla="*/ 566 h 622"/>
                  <a:gd name="T20" fmla="*/ 36 w 1150"/>
                  <a:gd name="T21" fmla="*/ 621 h 622"/>
                  <a:gd name="T22" fmla="*/ 547 w 1150"/>
                  <a:gd name="T23" fmla="*/ 621 h 622"/>
                  <a:gd name="T24" fmla="*/ 620 w 1150"/>
                  <a:gd name="T25" fmla="*/ 621 h 622"/>
                  <a:gd name="T26" fmla="*/ 1113 w 1150"/>
                  <a:gd name="T27" fmla="*/ 621 h 622"/>
                  <a:gd name="T28" fmla="*/ 1149 w 1150"/>
                  <a:gd name="T29" fmla="*/ 566 h 622"/>
                  <a:gd name="T30" fmla="*/ 1149 w 1150"/>
                  <a:gd name="T31" fmla="*/ 183 h 622"/>
                  <a:gd name="T32" fmla="*/ 1113 w 1150"/>
                  <a:gd name="T33" fmla="*/ 128 h 622"/>
                  <a:gd name="T34" fmla="*/ 821 w 1150"/>
                  <a:gd name="T35" fmla="*/ 1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0" h="622">
                    <a:moveTo>
                      <a:pt x="821" y="19"/>
                    </a:moveTo>
                    <a:lnTo>
                      <a:pt x="821" y="19"/>
                    </a:lnTo>
                    <a:cubicBezTo>
                      <a:pt x="803" y="0"/>
                      <a:pt x="766" y="19"/>
                      <a:pt x="766" y="37"/>
                    </a:cubicBezTo>
                    <a:cubicBezTo>
                      <a:pt x="602" y="256"/>
                      <a:pt x="602" y="256"/>
                      <a:pt x="602" y="256"/>
                    </a:cubicBezTo>
                    <a:cubicBezTo>
                      <a:pt x="602" y="274"/>
                      <a:pt x="566" y="274"/>
                      <a:pt x="566" y="256"/>
                    </a:cubicBezTo>
                    <a:cubicBezTo>
                      <a:pt x="401" y="37"/>
                      <a:pt x="401" y="37"/>
                      <a:pt x="401" y="37"/>
                    </a:cubicBezTo>
                    <a:cubicBezTo>
                      <a:pt x="383" y="19"/>
                      <a:pt x="365" y="0"/>
                      <a:pt x="347" y="19"/>
                    </a:cubicBezTo>
                    <a:cubicBezTo>
                      <a:pt x="55" y="128"/>
                      <a:pt x="55" y="128"/>
                      <a:pt x="55" y="128"/>
                    </a:cubicBezTo>
                    <a:cubicBezTo>
                      <a:pt x="36" y="146"/>
                      <a:pt x="18" y="165"/>
                      <a:pt x="18" y="183"/>
                    </a:cubicBezTo>
                    <a:cubicBezTo>
                      <a:pt x="0" y="566"/>
                      <a:pt x="0" y="566"/>
                      <a:pt x="0" y="566"/>
                    </a:cubicBezTo>
                    <a:cubicBezTo>
                      <a:pt x="0" y="603"/>
                      <a:pt x="18" y="621"/>
                      <a:pt x="36" y="621"/>
                    </a:cubicBezTo>
                    <a:cubicBezTo>
                      <a:pt x="547" y="621"/>
                      <a:pt x="547" y="621"/>
                      <a:pt x="547" y="621"/>
                    </a:cubicBezTo>
                    <a:cubicBezTo>
                      <a:pt x="566" y="621"/>
                      <a:pt x="602" y="621"/>
                      <a:pt x="620" y="621"/>
                    </a:cubicBezTo>
                    <a:cubicBezTo>
                      <a:pt x="1113" y="621"/>
                      <a:pt x="1113" y="621"/>
                      <a:pt x="1113" y="621"/>
                    </a:cubicBezTo>
                    <a:cubicBezTo>
                      <a:pt x="1131" y="621"/>
                      <a:pt x="1149" y="603"/>
                      <a:pt x="1149" y="566"/>
                    </a:cubicBezTo>
                    <a:cubicBezTo>
                      <a:pt x="1149" y="183"/>
                      <a:pt x="1149" y="183"/>
                      <a:pt x="1149" y="183"/>
                    </a:cubicBezTo>
                    <a:cubicBezTo>
                      <a:pt x="1149" y="165"/>
                      <a:pt x="1131" y="146"/>
                      <a:pt x="1113" y="128"/>
                    </a:cubicBezTo>
                    <a:lnTo>
                      <a:pt x="821" y="1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50" name="Freeform 27"/>
              <p:cNvSpPr>
                <a:spLocks noChangeArrowheads="1"/>
              </p:cNvSpPr>
              <p:nvPr/>
            </p:nvSpPr>
            <p:spPr bwMode="auto">
              <a:xfrm>
                <a:off x="5597932" y="2732696"/>
                <a:ext cx="205022" cy="270546"/>
              </a:xfrm>
              <a:custGeom>
                <a:avLst/>
                <a:gdLst>
                  <a:gd name="T0" fmla="*/ 566 w 567"/>
                  <a:gd name="T1" fmla="*/ 365 h 749"/>
                  <a:gd name="T2" fmla="*/ 566 w 567"/>
                  <a:gd name="T3" fmla="*/ 365 h 749"/>
                  <a:gd name="T4" fmla="*/ 292 w 567"/>
                  <a:gd name="T5" fmla="*/ 748 h 749"/>
                  <a:gd name="T6" fmla="*/ 0 w 567"/>
                  <a:gd name="T7" fmla="*/ 365 h 749"/>
                  <a:gd name="T8" fmla="*/ 292 w 567"/>
                  <a:gd name="T9" fmla="*/ 0 h 749"/>
                  <a:gd name="T10" fmla="*/ 566 w 567"/>
                  <a:gd name="T11" fmla="*/ 365 h 749"/>
                </a:gdLst>
                <a:ahLst/>
                <a:cxnLst>
                  <a:cxn ang="0">
                    <a:pos x="T0" y="T1"/>
                  </a:cxn>
                  <a:cxn ang="0">
                    <a:pos x="T2" y="T3"/>
                  </a:cxn>
                  <a:cxn ang="0">
                    <a:pos x="T4" y="T5"/>
                  </a:cxn>
                  <a:cxn ang="0">
                    <a:pos x="T6" y="T7"/>
                  </a:cxn>
                  <a:cxn ang="0">
                    <a:pos x="T8" y="T9"/>
                  </a:cxn>
                  <a:cxn ang="0">
                    <a:pos x="T10" y="T11"/>
                  </a:cxn>
                </a:cxnLst>
                <a:rect l="0" t="0" r="r" b="b"/>
                <a:pathLst>
                  <a:path w="567" h="749">
                    <a:moveTo>
                      <a:pt x="566" y="365"/>
                    </a:moveTo>
                    <a:lnTo>
                      <a:pt x="566" y="365"/>
                    </a:lnTo>
                    <a:cubicBezTo>
                      <a:pt x="566" y="547"/>
                      <a:pt x="420" y="748"/>
                      <a:pt x="292" y="748"/>
                    </a:cubicBezTo>
                    <a:cubicBezTo>
                      <a:pt x="146" y="748"/>
                      <a:pt x="0" y="547"/>
                      <a:pt x="0" y="365"/>
                    </a:cubicBezTo>
                    <a:cubicBezTo>
                      <a:pt x="0" y="146"/>
                      <a:pt x="55" y="0"/>
                      <a:pt x="292" y="0"/>
                    </a:cubicBezTo>
                    <a:cubicBezTo>
                      <a:pt x="529" y="0"/>
                      <a:pt x="566" y="146"/>
                      <a:pt x="566" y="365"/>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7" name="Group 13"/>
          <p:cNvGrpSpPr>
            <a:grpSpLocks noChangeAspect="1"/>
          </p:cNvGrpSpPr>
          <p:nvPr/>
        </p:nvGrpSpPr>
        <p:grpSpPr bwMode="auto">
          <a:xfrm>
            <a:off x="9110712" y="4375346"/>
            <a:ext cx="916141" cy="914400"/>
            <a:chOff x="10087568" y="5273542"/>
            <a:chExt cx="833706" cy="833705"/>
          </a:xfrm>
        </p:grpSpPr>
        <p:sp>
          <p:nvSpPr>
            <p:cNvPr id="34" name="Freeform 8"/>
            <p:cNvSpPr>
              <a:spLocks noChangeArrowheads="1"/>
            </p:cNvSpPr>
            <p:nvPr/>
          </p:nvSpPr>
          <p:spPr bwMode="auto">
            <a:xfrm>
              <a:off x="10087568" y="5273542"/>
              <a:ext cx="833706" cy="833705"/>
            </a:xfrm>
            <a:custGeom>
              <a:avLst/>
              <a:gdLst>
                <a:gd name="T0" fmla="*/ 3082 w 3083"/>
                <a:gd name="T1" fmla="*/ 1551 h 3084"/>
                <a:gd name="T2" fmla="*/ 3082 w 3083"/>
                <a:gd name="T3" fmla="*/ 1551 h 3084"/>
                <a:gd name="T4" fmla="*/ 1550 w 3083"/>
                <a:gd name="T5" fmla="*/ 3083 h 3084"/>
                <a:gd name="T6" fmla="*/ 0 w 3083"/>
                <a:gd name="T7" fmla="*/ 1551 h 3084"/>
                <a:gd name="T8" fmla="*/ 1550 w 3083"/>
                <a:gd name="T9" fmla="*/ 0 h 3084"/>
                <a:gd name="T10" fmla="*/ 3082 w 3083"/>
                <a:gd name="T11" fmla="*/ 1551 h 3084"/>
              </a:gdLst>
              <a:ahLst/>
              <a:cxnLst>
                <a:cxn ang="0">
                  <a:pos x="T0" y="T1"/>
                </a:cxn>
                <a:cxn ang="0">
                  <a:pos x="T2" y="T3"/>
                </a:cxn>
                <a:cxn ang="0">
                  <a:pos x="T4" y="T5"/>
                </a:cxn>
                <a:cxn ang="0">
                  <a:pos x="T6" y="T7"/>
                </a:cxn>
                <a:cxn ang="0">
                  <a:pos x="T8" y="T9"/>
                </a:cxn>
                <a:cxn ang="0">
                  <a:pos x="T10" y="T11"/>
                </a:cxn>
              </a:cxnLst>
              <a:rect l="0" t="0" r="r" b="b"/>
              <a:pathLst>
                <a:path w="3083" h="3084">
                  <a:moveTo>
                    <a:pt x="3082" y="1551"/>
                  </a:moveTo>
                  <a:lnTo>
                    <a:pt x="3082" y="1551"/>
                  </a:lnTo>
                  <a:cubicBezTo>
                    <a:pt x="3082" y="2390"/>
                    <a:pt x="2389" y="3083"/>
                    <a:pt x="1550" y="3083"/>
                  </a:cubicBezTo>
                  <a:cubicBezTo>
                    <a:pt x="693" y="3083"/>
                    <a:pt x="0" y="2390"/>
                    <a:pt x="0" y="1551"/>
                  </a:cubicBezTo>
                  <a:cubicBezTo>
                    <a:pt x="0" y="694"/>
                    <a:pt x="693" y="0"/>
                    <a:pt x="1550" y="0"/>
                  </a:cubicBezTo>
                  <a:cubicBezTo>
                    <a:pt x="2389" y="0"/>
                    <a:pt x="3082" y="694"/>
                    <a:pt x="3082" y="1551"/>
                  </a:cubicBezTo>
                </a:path>
              </a:pathLst>
            </a:custGeom>
            <a:solidFill>
              <a:srgbClr val="222D6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5" name="Freeform 9"/>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6" name="Freeform 10"/>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sp>
        <p:nvSpPr>
          <p:cNvPr id="28" name="TextBox 27"/>
          <p:cNvSpPr txBox="1"/>
          <p:nvPr/>
        </p:nvSpPr>
        <p:spPr>
          <a:xfrm>
            <a:off x="8890383" y="3996358"/>
            <a:ext cx="1336823"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Mobile Apps</a:t>
            </a:r>
            <a:endParaRPr lang="en-US" sz="1600" spc="-30" dirty="0">
              <a:solidFill>
                <a:srgbClr val="7C868D"/>
              </a:solidFill>
              <a:latin typeface="Salesforce Sans"/>
              <a:ea typeface="ＭＳ Ｐゴシック" charset="0"/>
              <a:cs typeface="ＭＳ Ｐゴシック" charset="0"/>
            </a:endParaRPr>
          </a:p>
        </p:txBody>
      </p:sp>
      <p:sp>
        <p:nvSpPr>
          <p:cNvPr id="29" name="TextBox 28"/>
          <p:cNvSpPr txBox="1"/>
          <p:nvPr/>
        </p:nvSpPr>
        <p:spPr>
          <a:xfrm>
            <a:off x="8717754" y="2702091"/>
            <a:ext cx="1701621"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Salesforce Apps</a:t>
            </a:r>
            <a:endParaRPr lang="en-US" sz="1600" spc="-30" dirty="0">
              <a:solidFill>
                <a:srgbClr val="7C868D"/>
              </a:solidFill>
              <a:latin typeface="Salesforce Sans"/>
              <a:ea typeface="ＭＳ Ｐゴシック" charset="0"/>
              <a:cs typeface="ＭＳ Ｐゴシック" charset="0"/>
            </a:endParaRPr>
          </a:p>
        </p:txBody>
      </p:sp>
      <p:sp>
        <p:nvSpPr>
          <p:cNvPr id="33" name="TextBox 32"/>
          <p:cNvSpPr txBox="1"/>
          <p:nvPr/>
        </p:nvSpPr>
        <p:spPr>
          <a:xfrm>
            <a:off x="8880342" y="5234800"/>
            <a:ext cx="1557534"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Custom Apps</a:t>
            </a:r>
            <a:endParaRPr lang="en-US" sz="1600" spc="-30" dirty="0">
              <a:solidFill>
                <a:srgbClr val="7C868D"/>
              </a:solidFill>
              <a:latin typeface="Salesforce Sans"/>
              <a:ea typeface="ＭＳ Ｐゴシック" charset="0"/>
              <a:cs typeface="ＭＳ Ｐゴシック" charset="0"/>
            </a:endParaRPr>
          </a:p>
        </p:txBody>
      </p:sp>
      <p:pic>
        <p:nvPicPr>
          <p:cNvPr id="69" name="Picture 68"/>
          <p:cNvPicPr>
            <a:picLocks noChangeAspect="1"/>
          </p:cNvPicPr>
          <p:nvPr/>
        </p:nvPicPr>
        <p:blipFill>
          <a:blip r:embed="rId2"/>
          <a:stretch>
            <a:fillRect/>
          </a:stretch>
        </p:blipFill>
        <p:spPr>
          <a:xfrm>
            <a:off x="9111582" y="5674240"/>
            <a:ext cx="914400" cy="914400"/>
          </a:xfrm>
          <a:prstGeom prst="rect">
            <a:avLst/>
          </a:prstGeom>
        </p:spPr>
      </p:pic>
      <p:sp>
        <p:nvSpPr>
          <p:cNvPr id="70" name="TextBox 69"/>
          <p:cNvSpPr txBox="1"/>
          <p:nvPr/>
        </p:nvSpPr>
        <p:spPr>
          <a:xfrm>
            <a:off x="8223735" y="6519446"/>
            <a:ext cx="2678938"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Existing Web Properties</a:t>
            </a:r>
            <a:endParaRPr lang="en-US" sz="1600" spc="-30" dirty="0">
              <a:solidFill>
                <a:srgbClr val="7C868D"/>
              </a:solidFill>
              <a:latin typeface="Salesforce Sans"/>
              <a:ea typeface="ＭＳ Ｐゴシック" charset="0"/>
              <a:cs typeface="ＭＳ Ｐゴシック" charset="0"/>
            </a:endParaRPr>
          </a:p>
        </p:txBody>
      </p:sp>
      <p:sp>
        <p:nvSpPr>
          <p:cNvPr id="93" name="TextBox 92"/>
          <p:cNvSpPr txBox="1"/>
          <p:nvPr/>
        </p:nvSpPr>
        <p:spPr>
          <a:xfrm>
            <a:off x="303008" y="1177292"/>
            <a:ext cx="869924"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Who</a:t>
            </a:r>
            <a:endParaRPr lang="en-US" sz="2400" b="1" spc="-30" dirty="0">
              <a:solidFill>
                <a:srgbClr val="262626"/>
              </a:solidFill>
              <a:latin typeface="Salesforce Sans"/>
              <a:ea typeface="ＭＳ Ｐゴシック" charset="0"/>
              <a:cs typeface="ＭＳ Ｐゴシック" charset="0"/>
            </a:endParaRPr>
          </a:p>
        </p:txBody>
      </p:sp>
      <p:sp>
        <p:nvSpPr>
          <p:cNvPr id="98" name="TextBox 97"/>
          <p:cNvSpPr txBox="1"/>
          <p:nvPr/>
        </p:nvSpPr>
        <p:spPr>
          <a:xfrm>
            <a:off x="9067438" y="1177292"/>
            <a:ext cx="966931"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What</a:t>
            </a:r>
            <a:endParaRPr lang="en-US" sz="2400" b="1" spc="-30" dirty="0">
              <a:solidFill>
                <a:srgbClr val="262626"/>
              </a:solidFill>
              <a:latin typeface="Salesforce Sans"/>
              <a:ea typeface="ＭＳ Ｐゴシック" charset="0"/>
              <a:cs typeface="ＭＳ Ｐゴシック" charset="0"/>
            </a:endParaRPr>
          </a:p>
        </p:txBody>
      </p:sp>
      <p:sp>
        <p:nvSpPr>
          <p:cNvPr id="71" name="TextBox 70"/>
          <p:cNvSpPr txBox="1"/>
          <p:nvPr/>
        </p:nvSpPr>
        <p:spPr>
          <a:xfrm>
            <a:off x="119671" y="2102423"/>
            <a:ext cx="1303672"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Prospects</a:t>
            </a:r>
            <a:endParaRPr lang="en-US" sz="2000" spc="-30" dirty="0">
              <a:solidFill>
                <a:srgbClr val="7C868D"/>
              </a:solidFill>
              <a:latin typeface="Salesforce Sans"/>
              <a:ea typeface="ＭＳ Ｐゴシック" charset="0"/>
              <a:cs typeface="ＭＳ Ｐゴシック" charset="0"/>
            </a:endParaRPr>
          </a:p>
        </p:txBody>
      </p:sp>
      <p:sp>
        <p:nvSpPr>
          <p:cNvPr id="73" name="TextBox 72"/>
          <p:cNvSpPr txBox="1"/>
          <p:nvPr/>
        </p:nvSpPr>
        <p:spPr>
          <a:xfrm>
            <a:off x="58502" y="3129079"/>
            <a:ext cx="1426015"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Customers</a:t>
            </a:r>
          </a:p>
        </p:txBody>
      </p:sp>
      <p:sp>
        <p:nvSpPr>
          <p:cNvPr id="75" name="TextBox 74"/>
          <p:cNvSpPr txBox="1"/>
          <p:nvPr/>
        </p:nvSpPr>
        <p:spPr>
          <a:xfrm>
            <a:off x="165708" y="4155735"/>
            <a:ext cx="1211597"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Students</a:t>
            </a:r>
            <a:endParaRPr lang="en-US" sz="2000" spc="-30" dirty="0">
              <a:solidFill>
                <a:srgbClr val="7C868D"/>
              </a:solidFill>
              <a:latin typeface="Salesforce Sans"/>
              <a:ea typeface="ＭＳ Ｐゴシック" charset="0"/>
              <a:cs typeface="ＭＳ Ｐゴシック" charset="0"/>
            </a:endParaRPr>
          </a:p>
        </p:txBody>
      </p:sp>
      <p:sp>
        <p:nvSpPr>
          <p:cNvPr id="76" name="TextBox 75"/>
          <p:cNvSpPr txBox="1"/>
          <p:nvPr/>
        </p:nvSpPr>
        <p:spPr>
          <a:xfrm>
            <a:off x="203410" y="5182392"/>
            <a:ext cx="1136196"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Partners</a:t>
            </a:r>
            <a:endParaRPr lang="en-US" sz="2000" spc="-30" dirty="0">
              <a:solidFill>
                <a:srgbClr val="7C868D"/>
              </a:solidFill>
              <a:latin typeface="Salesforce Sans"/>
              <a:ea typeface="ＭＳ Ｐゴシック" charset="0"/>
              <a:cs typeface="ＭＳ Ｐゴシック" charset="0"/>
            </a:endParaRPr>
          </a:p>
        </p:txBody>
      </p:sp>
    </p:spTree>
    <p:extLst>
      <p:ext uri="{BB962C8B-B14F-4D97-AF65-F5344CB8AC3E}">
        <p14:creationId xmlns:p14="http://schemas.microsoft.com/office/powerpoint/2010/main" val="152971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our customers coming from</a:t>
            </a:r>
            <a:r>
              <a:rPr lang="en-US" dirty="0" smtClean="0"/>
              <a:t>?</a:t>
            </a:r>
            <a:br>
              <a:rPr lang="en-US" dirty="0" smtClean="0"/>
            </a:br>
            <a:r>
              <a:rPr lang="en-US" dirty="0" smtClean="0"/>
              <a:t>When do we need to serve them?</a:t>
            </a:r>
            <a:endParaRPr lang="en-US" dirty="0"/>
          </a:p>
        </p:txBody>
      </p:sp>
      <p:sp>
        <p:nvSpPr>
          <p:cNvPr id="6" name="Text Placeholder 5"/>
          <p:cNvSpPr>
            <a:spLocks noGrp="1"/>
          </p:cNvSpPr>
          <p:nvPr>
            <p:ph type="body" sz="quarter" idx="16"/>
          </p:nvPr>
        </p:nvSpPr>
        <p:spPr/>
        <p:txBody>
          <a:bodyPr/>
          <a:lstStyle/>
          <a:p>
            <a:endParaRPr lang="en-US" dirty="0"/>
          </a:p>
        </p:txBody>
      </p:sp>
      <p:grpSp>
        <p:nvGrpSpPr>
          <p:cNvPr id="22" name="Group 10"/>
          <p:cNvGrpSpPr>
            <a:grpSpLocks noChangeAspect="1"/>
          </p:cNvGrpSpPr>
          <p:nvPr/>
        </p:nvGrpSpPr>
        <p:grpSpPr bwMode="auto">
          <a:xfrm>
            <a:off x="9113324" y="3076451"/>
            <a:ext cx="910917" cy="914400"/>
            <a:chOff x="4106002" y="5273542"/>
            <a:chExt cx="828935" cy="833705"/>
          </a:xfrm>
        </p:grpSpPr>
        <p:sp>
          <p:nvSpPr>
            <p:cNvPr id="59" name="Freeform 16"/>
            <p:cNvSpPr>
              <a:spLocks noChangeArrowheads="1"/>
            </p:cNvSpPr>
            <p:nvPr/>
          </p:nvSpPr>
          <p:spPr bwMode="auto">
            <a:xfrm>
              <a:off x="4106002" y="5273542"/>
              <a:ext cx="828935" cy="833705"/>
            </a:xfrm>
            <a:custGeom>
              <a:avLst/>
              <a:gdLst>
                <a:gd name="T0" fmla="*/ 3064 w 3065"/>
                <a:gd name="T1" fmla="*/ 1551 h 3084"/>
                <a:gd name="T2" fmla="*/ 3064 w 3065"/>
                <a:gd name="T3" fmla="*/ 1551 h 3084"/>
                <a:gd name="T4" fmla="*/ 1532 w 3065"/>
                <a:gd name="T5" fmla="*/ 3083 h 3084"/>
                <a:gd name="T6" fmla="*/ 0 w 3065"/>
                <a:gd name="T7" fmla="*/ 1551 h 3084"/>
                <a:gd name="T8" fmla="*/ 1532 w 3065"/>
                <a:gd name="T9" fmla="*/ 0 h 3084"/>
                <a:gd name="T10" fmla="*/ 3064 w 3065"/>
                <a:gd name="T11" fmla="*/ 1551 h 3084"/>
              </a:gdLst>
              <a:ahLst/>
              <a:cxnLst>
                <a:cxn ang="0">
                  <a:pos x="T0" y="T1"/>
                </a:cxn>
                <a:cxn ang="0">
                  <a:pos x="T2" y="T3"/>
                </a:cxn>
                <a:cxn ang="0">
                  <a:pos x="T4" y="T5"/>
                </a:cxn>
                <a:cxn ang="0">
                  <a:pos x="T6" y="T7"/>
                </a:cxn>
                <a:cxn ang="0">
                  <a:pos x="T8" y="T9"/>
                </a:cxn>
                <a:cxn ang="0">
                  <a:pos x="T10" y="T11"/>
                </a:cxn>
              </a:cxnLst>
              <a:rect l="0" t="0" r="r" b="b"/>
              <a:pathLst>
                <a:path w="3065" h="3084">
                  <a:moveTo>
                    <a:pt x="3064" y="1551"/>
                  </a:moveTo>
                  <a:lnTo>
                    <a:pt x="3064" y="1551"/>
                  </a:lnTo>
                  <a:cubicBezTo>
                    <a:pt x="3064" y="2390"/>
                    <a:pt x="2390" y="3083"/>
                    <a:pt x="1532" y="3083"/>
                  </a:cubicBezTo>
                  <a:cubicBezTo>
                    <a:pt x="693" y="3083"/>
                    <a:pt x="0" y="2390"/>
                    <a:pt x="0" y="1551"/>
                  </a:cubicBezTo>
                  <a:cubicBezTo>
                    <a:pt x="0" y="694"/>
                    <a:pt x="693" y="0"/>
                    <a:pt x="1532" y="0"/>
                  </a:cubicBezTo>
                  <a:cubicBezTo>
                    <a:pt x="2390" y="0"/>
                    <a:pt x="3064" y="694"/>
                    <a:pt x="3064" y="1551"/>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60" name="Group 157"/>
            <p:cNvGrpSpPr>
              <a:grpSpLocks/>
            </p:cNvGrpSpPr>
            <p:nvPr/>
          </p:nvGrpSpPr>
          <p:grpSpPr bwMode="auto">
            <a:xfrm>
              <a:off x="4397024" y="5436943"/>
              <a:ext cx="251662" cy="508095"/>
              <a:chOff x="1789113" y="2635250"/>
              <a:chExt cx="334962" cy="676275"/>
            </a:xfrm>
          </p:grpSpPr>
          <p:sp>
            <p:nvSpPr>
              <p:cNvPr id="61" name="Freeform 17"/>
              <p:cNvSpPr>
                <a:spLocks noChangeArrowheads="1"/>
              </p:cNvSpPr>
              <p:nvPr/>
            </p:nvSpPr>
            <p:spPr bwMode="auto">
              <a:xfrm>
                <a:off x="1924940" y="3237856"/>
                <a:ext cx="52740" cy="52842"/>
              </a:xfrm>
              <a:custGeom>
                <a:avLst/>
                <a:gdLst>
                  <a:gd name="T0" fmla="*/ 146 w 147"/>
                  <a:gd name="T1" fmla="*/ 73 h 147"/>
                  <a:gd name="T2" fmla="*/ 146 w 147"/>
                  <a:gd name="T3" fmla="*/ 73 h 147"/>
                  <a:gd name="T4" fmla="*/ 73 w 147"/>
                  <a:gd name="T5" fmla="*/ 146 h 147"/>
                  <a:gd name="T6" fmla="*/ 0 w 147"/>
                  <a:gd name="T7" fmla="*/ 73 h 147"/>
                  <a:gd name="T8" fmla="*/ 73 w 147"/>
                  <a:gd name="T9" fmla="*/ 0 h 147"/>
                  <a:gd name="T10" fmla="*/ 146 w 147"/>
                  <a:gd name="T11" fmla="*/ 73 h 147"/>
                </a:gdLst>
                <a:ahLst/>
                <a:cxnLst>
                  <a:cxn ang="0">
                    <a:pos x="T0" y="T1"/>
                  </a:cxn>
                  <a:cxn ang="0">
                    <a:pos x="T2" y="T3"/>
                  </a:cxn>
                  <a:cxn ang="0">
                    <a:pos x="T4" y="T5"/>
                  </a:cxn>
                  <a:cxn ang="0">
                    <a:pos x="T6" y="T7"/>
                  </a:cxn>
                  <a:cxn ang="0">
                    <a:pos x="T8" y="T9"/>
                  </a:cxn>
                  <a:cxn ang="0">
                    <a:pos x="T10" y="T11"/>
                  </a:cxn>
                </a:cxnLst>
                <a:rect l="0" t="0" r="r" b="b"/>
                <a:pathLst>
                  <a:path w="147" h="147">
                    <a:moveTo>
                      <a:pt x="146" y="73"/>
                    </a:moveTo>
                    <a:lnTo>
                      <a:pt x="146" y="73"/>
                    </a:lnTo>
                    <a:cubicBezTo>
                      <a:pt x="146" y="109"/>
                      <a:pt x="110" y="146"/>
                      <a:pt x="73" y="146"/>
                    </a:cubicBezTo>
                    <a:cubicBezTo>
                      <a:pt x="37" y="146"/>
                      <a:pt x="0" y="109"/>
                      <a:pt x="0" y="73"/>
                    </a:cubicBezTo>
                    <a:cubicBezTo>
                      <a:pt x="0" y="36"/>
                      <a:pt x="37" y="0"/>
                      <a:pt x="73" y="0"/>
                    </a:cubicBezTo>
                    <a:cubicBezTo>
                      <a:pt x="110" y="0"/>
                      <a:pt x="146" y="36"/>
                      <a:pt x="146" y="73"/>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2" name="Freeform 18"/>
              <p:cNvSpPr>
                <a:spLocks noChangeArrowheads="1"/>
              </p:cNvSpPr>
              <p:nvPr/>
            </p:nvSpPr>
            <p:spPr bwMode="auto">
              <a:xfrm>
                <a:off x="1924940" y="2673514"/>
                <a:ext cx="52740" cy="6340"/>
              </a:xfrm>
              <a:custGeom>
                <a:avLst/>
                <a:gdLst>
                  <a:gd name="T0" fmla="*/ 146 w 147"/>
                  <a:gd name="T1" fmla="*/ 0 h 19"/>
                  <a:gd name="T2" fmla="*/ 146 w 147"/>
                  <a:gd name="T3" fmla="*/ 0 h 19"/>
                  <a:gd name="T4" fmla="*/ 146 w 147"/>
                  <a:gd name="T5" fmla="*/ 18 h 19"/>
                  <a:gd name="T6" fmla="*/ 0 w 147"/>
                  <a:gd name="T7" fmla="*/ 18 h 19"/>
                  <a:gd name="T8" fmla="*/ 0 w 147"/>
                  <a:gd name="T9" fmla="*/ 0 h 19"/>
                  <a:gd name="T10" fmla="*/ 0 w 147"/>
                  <a:gd name="T11" fmla="*/ 0 h 19"/>
                  <a:gd name="T12" fmla="*/ 0 w 147"/>
                  <a:gd name="T13" fmla="*/ 0 h 19"/>
                  <a:gd name="T14" fmla="*/ 146 w 147"/>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9">
                    <a:moveTo>
                      <a:pt x="146" y="0"/>
                    </a:moveTo>
                    <a:lnTo>
                      <a:pt x="146" y="0"/>
                    </a:lnTo>
                    <a:cubicBezTo>
                      <a:pt x="146" y="18"/>
                      <a:pt x="146" y="18"/>
                      <a:pt x="146" y="18"/>
                    </a:cubicBezTo>
                    <a:cubicBezTo>
                      <a:pt x="0" y="18"/>
                      <a:pt x="0" y="18"/>
                      <a:pt x="0" y="18"/>
                    </a:cubicBezTo>
                    <a:cubicBezTo>
                      <a:pt x="0" y="18"/>
                      <a:pt x="0" y="18"/>
                      <a:pt x="0" y="0"/>
                    </a:cubicBezTo>
                    <a:lnTo>
                      <a:pt x="0" y="0"/>
                    </a:lnTo>
                    <a:lnTo>
                      <a:pt x="0" y="0"/>
                    </a:lnTo>
                    <a:cubicBezTo>
                      <a:pt x="146" y="0"/>
                      <a:pt x="146" y="0"/>
                      <a:pt x="146" y="0"/>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3" name="Freeform 20"/>
              <p:cNvSpPr>
                <a:spLocks noChangeArrowheads="1"/>
              </p:cNvSpPr>
              <p:nvPr/>
            </p:nvSpPr>
            <p:spPr bwMode="auto">
              <a:xfrm>
                <a:off x="1905954" y="2825696"/>
                <a:ext cx="67507" cy="317046"/>
              </a:xfrm>
              <a:custGeom>
                <a:avLst/>
                <a:gdLst>
                  <a:gd name="T0" fmla="*/ 165 w 184"/>
                  <a:gd name="T1" fmla="*/ 0 h 876"/>
                  <a:gd name="T2" fmla="*/ 165 w 184"/>
                  <a:gd name="T3" fmla="*/ 0 h 876"/>
                  <a:gd name="T4" fmla="*/ 165 w 184"/>
                  <a:gd name="T5" fmla="*/ 0 h 876"/>
                  <a:gd name="T6" fmla="*/ 165 w 184"/>
                  <a:gd name="T7" fmla="*/ 0 h 876"/>
                  <a:gd name="T8" fmla="*/ 128 w 184"/>
                  <a:gd name="T9" fmla="*/ 0 h 876"/>
                  <a:gd name="T10" fmla="*/ 0 w 184"/>
                  <a:gd name="T11" fmla="*/ 91 h 876"/>
                  <a:gd name="T12" fmla="*/ 0 w 184"/>
                  <a:gd name="T13" fmla="*/ 164 h 876"/>
                  <a:gd name="T14" fmla="*/ 110 w 184"/>
                  <a:gd name="T15" fmla="*/ 91 h 876"/>
                  <a:gd name="T16" fmla="*/ 110 w 184"/>
                  <a:gd name="T17" fmla="*/ 875 h 876"/>
                  <a:gd name="T18" fmla="*/ 146 w 184"/>
                  <a:gd name="T19" fmla="*/ 875 h 876"/>
                  <a:gd name="T20" fmla="*/ 183 w 184"/>
                  <a:gd name="T21" fmla="*/ 820 h 876"/>
                  <a:gd name="T22" fmla="*/ 183 w 184"/>
                  <a:gd name="T23" fmla="*/ 0 h 876"/>
                  <a:gd name="T24" fmla="*/ 165 w 184"/>
                  <a:gd name="T25"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876">
                    <a:moveTo>
                      <a:pt x="165" y="0"/>
                    </a:moveTo>
                    <a:lnTo>
                      <a:pt x="165" y="0"/>
                    </a:lnTo>
                    <a:lnTo>
                      <a:pt x="165" y="0"/>
                    </a:lnTo>
                    <a:lnTo>
                      <a:pt x="165" y="0"/>
                    </a:lnTo>
                    <a:cubicBezTo>
                      <a:pt x="128" y="0"/>
                      <a:pt x="128" y="0"/>
                      <a:pt x="128" y="0"/>
                    </a:cubicBezTo>
                    <a:cubicBezTo>
                      <a:pt x="0" y="91"/>
                      <a:pt x="0" y="91"/>
                      <a:pt x="0" y="91"/>
                    </a:cubicBezTo>
                    <a:cubicBezTo>
                      <a:pt x="0" y="164"/>
                      <a:pt x="0" y="164"/>
                      <a:pt x="0" y="164"/>
                    </a:cubicBezTo>
                    <a:cubicBezTo>
                      <a:pt x="110" y="91"/>
                      <a:pt x="110" y="91"/>
                      <a:pt x="110" y="91"/>
                    </a:cubicBezTo>
                    <a:cubicBezTo>
                      <a:pt x="110" y="875"/>
                      <a:pt x="110" y="875"/>
                      <a:pt x="110" y="875"/>
                    </a:cubicBezTo>
                    <a:cubicBezTo>
                      <a:pt x="146" y="875"/>
                      <a:pt x="146" y="875"/>
                      <a:pt x="146" y="875"/>
                    </a:cubicBezTo>
                    <a:cubicBezTo>
                      <a:pt x="165" y="875"/>
                      <a:pt x="183" y="857"/>
                      <a:pt x="183" y="820"/>
                    </a:cubicBezTo>
                    <a:cubicBezTo>
                      <a:pt x="183" y="0"/>
                      <a:pt x="183" y="0"/>
                      <a:pt x="183" y="0"/>
                    </a:cubicBezTo>
                    <a:lnTo>
                      <a:pt x="165"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4" name="Freeform 64"/>
              <p:cNvSpPr>
                <a:spLocks noChangeArrowheads="1"/>
              </p:cNvSpPr>
              <p:nvPr/>
            </p:nvSpPr>
            <p:spPr bwMode="auto">
              <a:xfrm>
                <a:off x="1789926" y="2635468"/>
                <a:ext cx="333314" cy="676366"/>
              </a:xfrm>
              <a:custGeom>
                <a:avLst/>
                <a:gdLst>
                  <a:gd name="T0" fmla="*/ 785 w 932"/>
                  <a:gd name="T1" fmla="*/ 0 h 1879"/>
                  <a:gd name="T2" fmla="*/ 785 w 932"/>
                  <a:gd name="T3" fmla="*/ 0 h 1879"/>
                  <a:gd name="T4" fmla="*/ 128 w 932"/>
                  <a:gd name="T5" fmla="*/ 0 h 1879"/>
                  <a:gd name="T6" fmla="*/ 0 w 932"/>
                  <a:gd name="T7" fmla="*/ 146 h 1879"/>
                  <a:gd name="T8" fmla="*/ 0 w 932"/>
                  <a:gd name="T9" fmla="*/ 1751 h 1879"/>
                  <a:gd name="T10" fmla="*/ 128 w 932"/>
                  <a:gd name="T11" fmla="*/ 1878 h 1879"/>
                  <a:gd name="T12" fmla="*/ 785 w 932"/>
                  <a:gd name="T13" fmla="*/ 1878 h 1879"/>
                  <a:gd name="T14" fmla="*/ 931 w 932"/>
                  <a:gd name="T15" fmla="*/ 1751 h 1879"/>
                  <a:gd name="T16" fmla="*/ 931 w 932"/>
                  <a:gd name="T17" fmla="*/ 146 h 1879"/>
                  <a:gd name="T18" fmla="*/ 785 w 932"/>
                  <a:gd name="T19" fmla="*/ 0 h 1879"/>
                  <a:gd name="T20" fmla="*/ 383 w 932"/>
                  <a:gd name="T21" fmla="*/ 109 h 1879"/>
                  <a:gd name="T22" fmla="*/ 383 w 932"/>
                  <a:gd name="T23" fmla="*/ 109 h 1879"/>
                  <a:gd name="T24" fmla="*/ 529 w 932"/>
                  <a:gd name="T25" fmla="*/ 109 h 1879"/>
                  <a:gd name="T26" fmla="*/ 529 w 932"/>
                  <a:gd name="T27" fmla="*/ 109 h 1879"/>
                  <a:gd name="T28" fmla="*/ 529 w 932"/>
                  <a:gd name="T29" fmla="*/ 127 h 1879"/>
                  <a:gd name="T30" fmla="*/ 383 w 932"/>
                  <a:gd name="T31" fmla="*/ 127 h 1879"/>
                  <a:gd name="T32" fmla="*/ 383 w 932"/>
                  <a:gd name="T33" fmla="*/ 109 h 1879"/>
                  <a:gd name="T34" fmla="*/ 456 w 932"/>
                  <a:gd name="T35" fmla="*/ 1824 h 1879"/>
                  <a:gd name="T36" fmla="*/ 456 w 932"/>
                  <a:gd name="T37" fmla="*/ 1824 h 1879"/>
                  <a:gd name="T38" fmla="*/ 383 w 932"/>
                  <a:gd name="T39" fmla="*/ 1751 h 1879"/>
                  <a:gd name="T40" fmla="*/ 456 w 932"/>
                  <a:gd name="T41" fmla="*/ 1678 h 1879"/>
                  <a:gd name="T42" fmla="*/ 529 w 932"/>
                  <a:gd name="T43" fmla="*/ 1751 h 1879"/>
                  <a:gd name="T44" fmla="*/ 456 w 932"/>
                  <a:gd name="T45" fmla="*/ 1824 h 1879"/>
                  <a:gd name="T46" fmla="*/ 858 w 932"/>
                  <a:gd name="T47" fmla="*/ 1623 h 1879"/>
                  <a:gd name="T48" fmla="*/ 858 w 932"/>
                  <a:gd name="T49" fmla="*/ 1623 h 1879"/>
                  <a:gd name="T50" fmla="*/ 55 w 932"/>
                  <a:gd name="T51" fmla="*/ 1623 h 1879"/>
                  <a:gd name="T52" fmla="*/ 55 w 932"/>
                  <a:gd name="T53" fmla="*/ 273 h 1879"/>
                  <a:gd name="T54" fmla="*/ 858 w 932"/>
                  <a:gd name="T55" fmla="*/ 273 h 1879"/>
                  <a:gd name="T56" fmla="*/ 858 w 932"/>
                  <a:gd name="T57" fmla="*/ 162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2" h="1879">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5" name="Group 11"/>
          <p:cNvGrpSpPr>
            <a:grpSpLocks noChangeAspect="1"/>
          </p:cNvGrpSpPr>
          <p:nvPr/>
        </p:nvGrpSpPr>
        <p:grpSpPr bwMode="auto">
          <a:xfrm>
            <a:off x="9111582" y="1777556"/>
            <a:ext cx="914400" cy="914400"/>
            <a:chOff x="7831624" y="5273542"/>
            <a:chExt cx="833706" cy="833705"/>
          </a:xfrm>
        </p:grpSpPr>
        <p:sp>
          <p:nvSpPr>
            <p:cNvPr id="43" name="Freeform 21"/>
            <p:cNvSpPr>
              <a:spLocks noChangeArrowheads="1"/>
            </p:cNvSpPr>
            <p:nvPr/>
          </p:nvSpPr>
          <p:spPr bwMode="auto">
            <a:xfrm>
              <a:off x="7831624" y="5273542"/>
              <a:ext cx="833706" cy="833705"/>
            </a:xfrm>
            <a:custGeom>
              <a:avLst/>
              <a:gdLst>
                <a:gd name="T0" fmla="*/ 3083 w 3084"/>
                <a:gd name="T1" fmla="*/ 1551 h 3084"/>
                <a:gd name="T2" fmla="*/ 3083 w 3084"/>
                <a:gd name="T3" fmla="*/ 1551 h 3084"/>
                <a:gd name="T4" fmla="*/ 1551 w 3084"/>
                <a:gd name="T5" fmla="*/ 3083 h 3084"/>
                <a:gd name="T6" fmla="*/ 0 w 3084"/>
                <a:gd name="T7" fmla="*/ 1551 h 3084"/>
                <a:gd name="T8" fmla="*/ 1551 w 3084"/>
                <a:gd name="T9" fmla="*/ 0 h 3084"/>
                <a:gd name="T10" fmla="*/ 3083 w 3084"/>
                <a:gd name="T11" fmla="*/ 1551 h 3084"/>
              </a:gdLst>
              <a:ahLst/>
              <a:cxnLst>
                <a:cxn ang="0">
                  <a:pos x="T0" y="T1"/>
                </a:cxn>
                <a:cxn ang="0">
                  <a:pos x="T2" y="T3"/>
                </a:cxn>
                <a:cxn ang="0">
                  <a:pos x="T4" y="T5"/>
                </a:cxn>
                <a:cxn ang="0">
                  <a:pos x="T6" y="T7"/>
                </a:cxn>
                <a:cxn ang="0">
                  <a:pos x="T8" y="T9"/>
                </a:cxn>
                <a:cxn ang="0">
                  <a:pos x="T10" y="T11"/>
                </a:cxn>
              </a:cxnLst>
              <a:rect l="0" t="0" r="r" b="b"/>
              <a:pathLst>
                <a:path w="3084" h="3084">
                  <a:moveTo>
                    <a:pt x="3083" y="1551"/>
                  </a:moveTo>
                  <a:lnTo>
                    <a:pt x="3083" y="1551"/>
                  </a:lnTo>
                  <a:cubicBezTo>
                    <a:pt x="3083" y="2408"/>
                    <a:pt x="2390" y="3083"/>
                    <a:pt x="1551" y="3083"/>
                  </a:cubicBezTo>
                  <a:cubicBezTo>
                    <a:pt x="693" y="3083"/>
                    <a:pt x="0" y="2408"/>
                    <a:pt x="0" y="1551"/>
                  </a:cubicBezTo>
                  <a:cubicBezTo>
                    <a:pt x="0" y="694"/>
                    <a:pt x="693" y="0"/>
                    <a:pt x="1551" y="0"/>
                  </a:cubicBezTo>
                  <a:cubicBezTo>
                    <a:pt x="2390" y="0"/>
                    <a:pt x="3083" y="694"/>
                    <a:pt x="3083" y="1551"/>
                  </a:cubicBezTo>
                </a:path>
              </a:pathLst>
            </a:custGeom>
            <a:solidFill>
              <a:srgbClr val="F0C31A"/>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44" name="Group 148"/>
            <p:cNvGrpSpPr>
              <a:grpSpLocks/>
            </p:cNvGrpSpPr>
            <p:nvPr/>
          </p:nvGrpSpPr>
          <p:grpSpPr bwMode="auto">
            <a:xfrm>
              <a:off x="7935391" y="5510891"/>
              <a:ext cx="626174" cy="364970"/>
              <a:chOff x="5281613" y="2733675"/>
              <a:chExt cx="833437" cy="485775"/>
            </a:xfrm>
          </p:grpSpPr>
          <p:sp>
            <p:nvSpPr>
              <p:cNvPr id="45" name="Freeform 22"/>
              <p:cNvSpPr>
                <a:spLocks noChangeArrowheads="1"/>
              </p:cNvSpPr>
              <p:nvPr/>
            </p:nvSpPr>
            <p:spPr bwMode="auto">
              <a:xfrm>
                <a:off x="5872705" y="2969424"/>
                <a:ext cx="243068" cy="131046"/>
              </a:xfrm>
              <a:custGeom>
                <a:avLst/>
                <a:gdLst>
                  <a:gd name="T0" fmla="*/ 675 w 676"/>
                  <a:gd name="T1" fmla="*/ 109 h 365"/>
                  <a:gd name="T2" fmla="*/ 675 w 676"/>
                  <a:gd name="T3" fmla="*/ 109 h 365"/>
                  <a:gd name="T4" fmla="*/ 656 w 676"/>
                  <a:gd name="T5" fmla="*/ 91 h 365"/>
                  <a:gd name="T6" fmla="*/ 474 w 676"/>
                  <a:gd name="T7" fmla="*/ 18 h 365"/>
                  <a:gd name="T8" fmla="*/ 437 w 676"/>
                  <a:gd name="T9" fmla="*/ 18 h 365"/>
                  <a:gd name="T10" fmla="*/ 346 w 676"/>
                  <a:gd name="T11" fmla="*/ 164 h 365"/>
                  <a:gd name="T12" fmla="*/ 310 w 676"/>
                  <a:gd name="T13" fmla="*/ 164 h 365"/>
                  <a:gd name="T14" fmla="*/ 219 w 676"/>
                  <a:gd name="T15" fmla="*/ 18 h 365"/>
                  <a:gd name="T16" fmla="*/ 182 w 676"/>
                  <a:gd name="T17" fmla="*/ 18 h 365"/>
                  <a:gd name="T18" fmla="*/ 18 w 676"/>
                  <a:gd name="T19" fmla="*/ 72 h 365"/>
                  <a:gd name="T20" fmla="*/ 18 w 676"/>
                  <a:gd name="T21" fmla="*/ 91 h 365"/>
                  <a:gd name="T22" fmla="*/ 146 w 676"/>
                  <a:gd name="T23" fmla="*/ 145 h 365"/>
                  <a:gd name="T24" fmla="*/ 182 w 676"/>
                  <a:gd name="T25" fmla="*/ 182 h 365"/>
                  <a:gd name="T26" fmla="*/ 182 w 676"/>
                  <a:gd name="T27" fmla="*/ 328 h 365"/>
                  <a:gd name="T28" fmla="*/ 201 w 676"/>
                  <a:gd name="T29" fmla="*/ 364 h 365"/>
                  <a:gd name="T30" fmla="*/ 310 w 676"/>
                  <a:gd name="T31" fmla="*/ 364 h 365"/>
                  <a:gd name="T32" fmla="*/ 346 w 676"/>
                  <a:gd name="T33" fmla="*/ 364 h 365"/>
                  <a:gd name="T34" fmla="*/ 656 w 676"/>
                  <a:gd name="T35" fmla="*/ 364 h 365"/>
                  <a:gd name="T36" fmla="*/ 675 w 676"/>
                  <a:gd name="T37" fmla="*/ 328 h 365"/>
                  <a:gd name="T38" fmla="*/ 675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675" y="109"/>
                    </a:moveTo>
                    <a:lnTo>
                      <a:pt x="675" y="109"/>
                    </a:lnTo>
                    <a:cubicBezTo>
                      <a:pt x="656" y="91"/>
                      <a:pt x="656" y="91"/>
                      <a:pt x="656" y="91"/>
                    </a:cubicBezTo>
                    <a:cubicBezTo>
                      <a:pt x="474" y="18"/>
                      <a:pt x="474" y="18"/>
                      <a:pt x="474" y="18"/>
                    </a:cubicBezTo>
                    <a:cubicBezTo>
                      <a:pt x="474" y="0"/>
                      <a:pt x="456" y="18"/>
                      <a:pt x="437" y="18"/>
                    </a:cubicBezTo>
                    <a:cubicBezTo>
                      <a:pt x="346" y="164"/>
                      <a:pt x="346" y="164"/>
                      <a:pt x="346" y="164"/>
                    </a:cubicBezTo>
                    <a:cubicBezTo>
                      <a:pt x="328" y="182"/>
                      <a:pt x="328" y="182"/>
                      <a:pt x="310" y="164"/>
                    </a:cubicBezTo>
                    <a:cubicBezTo>
                      <a:pt x="219" y="18"/>
                      <a:pt x="219" y="18"/>
                      <a:pt x="219" y="18"/>
                    </a:cubicBezTo>
                    <a:cubicBezTo>
                      <a:pt x="201" y="18"/>
                      <a:pt x="201" y="0"/>
                      <a:pt x="182" y="18"/>
                    </a:cubicBezTo>
                    <a:cubicBezTo>
                      <a:pt x="18" y="72"/>
                      <a:pt x="18" y="72"/>
                      <a:pt x="18" y="72"/>
                    </a:cubicBezTo>
                    <a:cubicBezTo>
                      <a:pt x="0" y="91"/>
                      <a:pt x="0" y="91"/>
                      <a:pt x="18" y="91"/>
                    </a:cubicBezTo>
                    <a:cubicBezTo>
                      <a:pt x="146" y="145"/>
                      <a:pt x="146" y="145"/>
                      <a:pt x="146" y="145"/>
                    </a:cubicBezTo>
                    <a:cubicBezTo>
                      <a:pt x="164" y="164"/>
                      <a:pt x="182" y="182"/>
                      <a:pt x="182" y="182"/>
                    </a:cubicBezTo>
                    <a:cubicBezTo>
                      <a:pt x="182" y="328"/>
                      <a:pt x="182" y="328"/>
                      <a:pt x="182" y="328"/>
                    </a:cubicBezTo>
                    <a:cubicBezTo>
                      <a:pt x="182" y="346"/>
                      <a:pt x="201" y="364"/>
                      <a:pt x="201" y="364"/>
                    </a:cubicBezTo>
                    <a:cubicBezTo>
                      <a:pt x="310" y="364"/>
                      <a:pt x="310" y="364"/>
                      <a:pt x="310" y="364"/>
                    </a:cubicBezTo>
                    <a:cubicBezTo>
                      <a:pt x="346" y="364"/>
                      <a:pt x="346" y="364"/>
                      <a:pt x="346" y="364"/>
                    </a:cubicBezTo>
                    <a:cubicBezTo>
                      <a:pt x="656" y="364"/>
                      <a:pt x="656" y="364"/>
                      <a:pt x="656" y="364"/>
                    </a:cubicBezTo>
                    <a:cubicBezTo>
                      <a:pt x="675" y="364"/>
                      <a:pt x="675" y="346"/>
                      <a:pt x="675" y="328"/>
                    </a:cubicBezTo>
                    <a:lnTo>
                      <a:pt x="675"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6" name="Freeform 23"/>
              <p:cNvSpPr>
                <a:spLocks noChangeArrowheads="1"/>
              </p:cNvSpPr>
              <p:nvPr/>
            </p:nvSpPr>
            <p:spPr bwMode="auto">
              <a:xfrm>
                <a:off x="5931887" y="2804560"/>
                <a:ext cx="126818" cy="171204"/>
              </a:xfrm>
              <a:custGeom>
                <a:avLst/>
                <a:gdLst>
                  <a:gd name="T0" fmla="*/ 346 w 347"/>
                  <a:gd name="T1" fmla="*/ 237 h 475"/>
                  <a:gd name="T2" fmla="*/ 346 w 347"/>
                  <a:gd name="T3" fmla="*/ 237 h 475"/>
                  <a:gd name="T4" fmla="*/ 164 w 347"/>
                  <a:gd name="T5" fmla="*/ 474 h 475"/>
                  <a:gd name="T6" fmla="*/ 0 w 347"/>
                  <a:gd name="T7" fmla="*/ 237 h 475"/>
                  <a:gd name="T8" fmla="*/ 164 w 347"/>
                  <a:gd name="T9" fmla="*/ 18 h 475"/>
                  <a:gd name="T10" fmla="*/ 346 w 347"/>
                  <a:gd name="T11" fmla="*/ 237 h 475"/>
                </a:gdLst>
                <a:ahLst/>
                <a:cxnLst>
                  <a:cxn ang="0">
                    <a:pos x="T0" y="T1"/>
                  </a:cxn>
                  <a:cxn ang="0">
                    <a:pos x="T2" y="T3"/>
                  </a:cxn>
                  <a:cxn ang="0">
                    <a:pos x="T4" y="T5"/>
                  </a:cxn>
                  <a:cxn ang="0">
                    <a:pos x="T6" y="T7"/>
                  </a:cxn>
                  <a:cxn ang="0">
                    <a:pos x="T8" y="T9"/>
                  </a:cxn>
                  <a:cxn ang="0">
                    <a:pos x="T10" y="T11"/>
                  </a:cxn>
                </a:cxnLst>
                <a:rect l="0" t="0" r="r" b="b"/>
                <a:pathLst>
                  <a:path w="347" h="475">
                    <a:moveTo>
                      <a:pt x="346" y="237"/>
                    </a:moveTo>
                    <a:lnTo>
                      <a:pt x="346" y="237"/>
                    </a:lnTo>
                    <a:cubicBezTo>
                      <a:pt x="328" y="346"/>
                      <a:pt x="237" y="474"/>
                      <a:pt x="164" y="474"/>
                    </a:cubicBezTo>
                    <a:cubicBezTo>
                      <a:pt x="73" y="474"/>
                      <a:pt x="0" y="346"/>
                      <a:pt x="0" y="237"/>
                    </a:cubicBezTo>
                    <a:cubicBezTo>
                      <a:pt x="0" y="91"/>
                      <a:pt x="18" y="0"/>
                      <a:pt x="164" y="18"/>
                    </a:cubicBezTo>
                    <a:cubicBezTo>
                      <a:pt x="310" y="18"/>
                      <a:pt x="346" y="91"/>
                      <a:pt x="346"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7" name="Freeform 24"/>
              <p:cNvSpPr>
                <a:spLocks noChangeArrowheads="1"/>
              </p:cNvSpPr>
              <p:nvPr/>
            </p:nvSpPr>
            <p:spPr bwMode="auto">
              <a:xfrm>
                <a:off x="5280886" y="2969424"/>
                <a:ext cx="243068" cy="131046"/>
              </a:xfrm>
              <a:custGeom>
                <a:avLst/>
                <a:gdLst>
                  <a:gd name="T0" fmla="*/ 0 w 676"/>
                  <a:gd name="T1" fmla="*/ 109 h 365"/>
                  <a:gd name="T2" fmla="*/ 0 w 676"/>
                  <a:gd name="T3" fmla="*/ 109 h 365"/>
                  <a:gd name="T4" fmla="*/ 37 w 676"/>
                  <a:gd name="T5" fmla="*/ 91 h 365"/>
                  <a:gd name="T6" fmla="*/ 201 w 676"/>
                  <a:gd name="T7" fmla="*/ 18 h 365"/>
                  <a:gd name="T8" fmla="*/ 237 w 676"/>
                  <a:gd name="T9" fmla="*/ 18 h 365"/>
                  <a:gd name="T10" fmla="*/ 347 w 676"/>
                  <a:gd name="T11" fmla="*/ 164 h 365"/>
                  <a:gd name="T12" fmla="*/ 365 w 676"/>
                  <a:gd name="T13" fmla="*/ 164 h 365"/>
                  <a:gd name="T14" fmla="*/ 456 w 676"/>
                  <a:gd name="T15" fmla="*/ 18 h 365"/>
                  <a:gd name="T16" fmla="*/ 511 w 676"/>
                  <a:gd name="T17" fmla="*/ 18 h 365"/>
                  <a:gd name="T18" fmla="*/ 675 w 676"/>
                  <a:gd name="T19" fmla="*/ 72 h 365"/>
                  <a:gd name="T20" fmla="*/ 675 w 676"/>
                  <a:gd name="T21" fmla="*/ 91 h 365"/>
                  <a:gd name="T22" fmla="*/ 529 w 676"/>
                  <a:gd name="T23" fmla="*/ 145 h 365"/>
                  <a:gd name="T24" fmla="*/ 511 w 676"/>
                  <a:gd name="T25" fmla="*/ 182 h 365"/>
                  <a:gd name="T26" fmla="*/ 511 w 676"/>
                  <a:gd name="T27" fmla="*/ 328 h 365"/>
                  <a:gd name="T28" fmla="*/ 474 w 676"/>
                  <a:gd name="T29" fmla="*/ 364 h 365"/>
                  <a:gd name="T30" fmla="*/ 383 w 676"/>
                  <a:gd name="T31" fmla="*/ 364 h 365"/>
                  <a:gd name="T32" fmla="*/ 328 w 676"/>
                  <a:gd name="T33" fmla="*/ 364 h 365"/>
                  <a:gd name="T34" fmla="*/ 18 w 676"/>
                  <a:gd name="T35" fmla="*/ 364 h 365"/>
                  <a:gd name="T36" fmla="*/ 0 w 676"/>
                  <a:gd name="T37" fmla="*/ 328 h 365"/>
                  <a:gd name="T38" fmla="*/ 0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0" y="109"/>
                    </a:moveTo>
                    <a:lnTo>
                      <a:pt x="0" y="109"/>
                    </a:lnTo>
                    <a:cubicBezTo>
                      <a:pt x="0" y="109"/>
                      <a:pt x="18" y="91"/>
                      <a:pt x="37" y="91"/>
                    </a:cubicBezTo>
                    <a:cubicBezTo>
                      <a:pt x="201" y="18"/>
                      <a:pt x="201" y="18"/>
                      <a:pt x="201" y="18"/>
                    </a:cubicBezTo>
                    <a:cubicBezTo>
                      <a:pt x="219" y="0"/>
                      <a:pt x="237" y="18"/>
                      <a:pt x="237" y="18"/>
                    </a:cubicBezTo>
                    <a:cubicBezTo>
                      <a:pt x="347" y="164"/>
                      <a:pt x="347" y="164"/>
                      <a:pt x="347" y="164"/>
                    </a:cubicBezTo>
                    <a:cubicBezTo>
                      <a:pt x="347" y="182"/>
                      <a:pt x="365" y="182"/>
                      <a:pt x="365" y="164"/>
                    </a:cubicBezTo>
                    <a:cubicBezTo>
                      <a:pt x="456" y="18"/>
                      <a:pt x="456" y="18"/>
                      <a:pt x="456" y="18"/>
                    </a:cubicBezTo>
                    <a:cubicBezTo>
                      <a:pt x="474" y="18"/>
                      <a:pt x="492" y="0"/>
                      <a:pt x="511" y="18"/>
                    </a:cubicBezTo>
                    <a:cubicBezTo>
                      <a:pt x="675" y="72"/>
                      <a:pt x="675" y="72"/>
                      <a:pt x="675" y="72"/>
                    </a:cubicBezTo>
                    <a:cubicBezTo>
                      <a:pt x="675" y="91"/>
                      <a:pt x="675" y="91"/>
                      <a:pt x="675" y="91"/>
                    </a:cubicBezTo>
                    <a:cubicBezTo>
                      <a:pt x="529" y="145"/>
                      <a:pt x="529" y="145"/>
                      <a:pt x="529" y="145"/>
                    </a:cubicBezTo>
                    <a:cubicBezTo>
                      <a:pt x="511" y="164"/>
                      <a:pt x="511" y="182"/>
                      <a:pt x="511" y="182"/>
                    </a:cubicBezTo>
                    <a:cubicBezTo>
                      <a:pt x="511" y="328"/>
                      <a:pt x="511" y="328"/>
                      <a:pt x="511" y="328"/>
                    </a:cubicBezTo>
                    <a:cubicBezTo>
                      <a:pt x="511" y="346"/>
                      <a:pt x="492" y="364"/>
                      <a:pt x="474" y="364"/>
                    </a:cubicBezTo>
                    <a:cubicBezTo>
                      <a:pt x="383" y="364"/>
                      <a:pt x="383" y="364"/>
                      <a:pt x="383" y="364"/>
                    </a:cubicBezTo>
                    <a:cubicBezTo>
                      <a:pt x="365" y="364"/>
                      <a:pt x="347" y="364"/>
                      <a:pt x="328" y="364"/>
                    </a:cubicBezTo>
                    <a:cubicBezTo>
                      <a:pt x="18" y="364"/>
                      <a:pt x="18" y="364"/>
                      <a:pt x="18" y="364"/>
                    </a:cubicBezTo>
                    <a:cubicBezTo>
                      <a:pt x="18" y="364"/>
                      <a:pt x="0" y="346"/>
                      <a:pt x="0" y="328"/>
                    </a:cubicBezTo>
                    <a:lnTo>
                      <a:pt x="0"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8" name="Freeform 25"/>
              <p:cNvSpPr>
                <a:spLocks noChangeArrowheads="1"/>
              </p:cNvSpPr>
              <p:nvPr/>
            </p:nvSpPr>
            <p:spPr bwMode="auto">
              <a:xfrm>
                <a:off x="5346408" y="2804560"/>
                <a:ext cx="124705" cy="171204"/>
              </a:xfrm>
              <a:custGeom>
                <a:avLst/>
                <a:gdLst>
                  <a:gd name="T0" fmla="*/ 0 w 348"/>
                  <a:gd name="T1" fmla="*/ 237 h 475"/>
                  <a:gd name="T2" fmla="*/ 0 w 348"/>
                  <a:gd name="T3" fmla="*/ 237 h 475"/>
                  <a:gd name="T4" fmla="*/ 165 w 348"/>
                  <a:gd name="T5" fmla="*/ 474 h 475"/>
                  <a:gd name="T6" fmla="*/ 347 w 348"/>
                  <a:gd name="T7" fmla="*/ 237 h 475"/>
                  <a:gd name="T8" fmla="*/ 165 w 348"/>
                  <a:gd name="T9" fmla="*/ 18 h 475"/>
                  <a:gd name="T10" fmla="*/ 0 w 348"/>
                  <a:gd name="T11" fmla="*/ 237 h 475"/>
                </a:gdLst>
                <a:ahLst/>
                <a:cxnLst>
                  <a:cxn ang="0">
                    <a:pos x="T0" y="T1"/>
                  </a:cxn>
                  <a:cxn ang="0">
                    <a:pos x="T2" y="T3"/>
                  </a:cxn>
                  <a:cxn ang="0">
                    <a:pos x="T4" y="T5"/>
                  </a:cxn>
                  <a:cxn ang="0">
                    <a:pos x="T6" y="T7"/>
                  </a:cxn>
                  <a:cxn ang="0">
                    <a:pos x="T8" y="T9"/>
                  </a:cxn>
                  <a:cxn ang="0">
                    <a:pos x="T10" y="T11"/>
                  </a:cxn>
                </a:cxnLst>
                <a:rect l="0" t="0" r="r" b="b"/>
                <a:pathLst>
                  <a:path w="348" h="475">
                    <a:moveTo>
                      <a:pt x="0" y="237"/>
                    </a:moveTo>
                    <a:lnTo>
                      <a:pt x="0" y="237"/>
                    </a:lnTo>
                    <a:cubicBezTo>
                      <a:pt x="0" y="346"/>
                      <a:pt x="92" y="474"/>
                      <a:pt x="165" y="474"/>
                    </a:cubicBezTo>
                    <a:cubicBezTo>
                      <a:pt x="256" y="474"/>
                      <a:pt x="347" y="346"/>
                      <a:pt x="347" y="237"/>
                    </a:cubicBezTo>
                    <a:cubicBezTo>
                      <a:pt x="347" y="91"/>
                      <a:pt x="310" y="0"/>
                      <a:pt x="165" y="18"/>
                    </a:cubicBezTo>
                    <a:cubicBezTo>
                      <a:pt x="19" y="18"/>
                      <a:pt x="0" y="91"/>
                      <a:pt x="0"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9" name="Freeform 26"/>
              <p:cNvSpPr>
                <a:spLocks noChangeArrowheads="1"/>
              </p:cNvSpPr>
              <p:nvPr/>
            </p:nvSpPr>
            <p:spPr bwMode="auto">
              <a:xfrm>
                <a:off x="5490136" y="2994788"/>
                <a:ext cx="416388" cy="224046"/>
              </a:xfrm>
              <a:custGeom>
                <a:avLst/>
                <a:gdLst>
                  <a:gd name="T0" fmla="*/ 821 w 1150"/>
                  <a:gd name="T1" fmla="*/ 19 h 622"/>
                  <a:gd name="T2" fmla="*/ 821 w 1150"/>
                  <a:gd name="T3" fmla="*/ 19 h 622"/>
                  <a:gd name="T4" fmla="*/ 766 w 1150"/>
                  <a:gd name="T5" fmla="*/ 37 h 622"/>
                  <a:gd name="T6" fmla="*/ 602 w 1150"/>
                  <a:gd name="T7" fmla="*/ 256 h 622"/>
                  <a:gd name="T8" fmla="*/ 566 w 1150"/>
                  <a:gd name="T9" fmla="*/ 256 h 622"/>
                  <a:gd name="T10" fmla="*/ 401 w 1150"/>
                  <a:gd name="T11" fmla="*/ 37 h 622"/>
                  <a:gd name="T12" fmla="*/ 347 w 1150"/>
                  <a:gd name="T13" fmla="*/ 19 h 622"/>
                  <a:gd name="T14" fmla="*/ 55 w 1150"/>
                  <a:gd name="T15" fmla="*/ 128 h 622"/>
                  <a:gd name="T16" fmla="*/ 18 w 1150"/>
                  <a:gd name="T17" fmla="*/ 183 h 622"/>
                  <a:gd name="T18" fmla="*/ 0 w 1150"/>
                  <a:gd name="T19" fmla="*/ 566 h 622"/>
                  <a:gd name="T20" fmla="*/ 36 w 1150"/>
                  <a:gd name="T21" fmla="*/ 621 h 622"/>
                  <a:gd name="T22" fmla="*/ 547 w 1150"/>
                  <a:gd name="T23" fmla="*/ 621 h 622"/>
                  <a:gd name="T24" fmla="*/ 620 w 1150"/>
                  <a:gd name="T25" fmla="*/ 621 h 622"/>
                  <a:gd name="T26" fmla="*/ 1113 w 1150"/>
                  <a:gd name="T27" fmla="*/ 621 h 622"/>
                  <a:gd name="T28" fmla="*/ 1149 w 1150"/>
                  <a:gd name="T29" fmla="*/ 566 h 622"/>
                  <a:gd name="T30" fmla="*/ 1149 w 1150"/>
                  <a:gd name="T31" fmla="*/ 183 h 622"/>
                  <a:gd name="T32" fmla="*/ 1113 w 1150"/>
                  <a:gd name="T33" fmla="*/ 128 h 622"/>
                  <a:gd name="T34" fmla="*/ 821 w 1150"/>
                  <a:gd name="T35" fmla="*/ 1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0" h="622">
                    <a:moveTo>
                      <a:pt x="821" y="19"/>
                    </a:moveTo>
                    <a:lnTo>
                      <a:pt x="821" y="19"/>
                    </a:lnTo>
                    <a:cubicBezTo>
                      <a:pt x="803" y="0"/>
                      <a:pt x="766" y="19"/>
                      <a:pt x="766" y="37"/>
                    </a:cubicBezTo>
                    <a:cubicBezTo>
                      <a:pt x="602" y="256"/>
                      <a:pt x="602" y="256"/>
                      <a:pt x="602" y="256"/>
                    </a:cubicBezTo>
                    <a:cubicBezTo>
                      <a:pt x="602" y="274"/>
                      <a:pt x="566" y="274"/>
                      <a:pt x="566" y="256"/>
                    </a:cubicBezTo>
                    <a:cubicBezTo>
                      <a:pt x="401" y="37"/>
                      <a:pt x="401" y="37"/>
                      <a:pt x="401" y="37"/>
                    </a:cubicBezTo>
                    <a:cubicBezTo>
                      <a:pt x="383" y="19"/>
                      <a:pt x="365" y="0"/>
                      <a:pt x="347" y="19"/>
                    </a:cubicBezTo>
                    <a:cubicBezTo>
                      <a:pt x="55" y="128"/>
                      <a:pt x="55" y="128"/>
                      <a:pt x="55" y="128"/>
                    </a:cubicBezTo>
                    <a:cubicBezTo>
                      <a:pt x="36" y="146"/>
                      <a:pt x="18" y="165"/>
                      <a:pt x="18" y="183"/>
                    </a:cubicBezTo>
                    <a:cubicBezTo>
                      <a:pt x="0" y="566"/>
                      <a:pt x="0" y="566"/>
                      <a:pt x="0" y="566"/>
                    </a:cubicBezTo>
                    <a:cubicBezTo>
                      <a:pt x="0" y="603"/>
                      <a:pt x="18" y="621"/>
                      <a:pt x="36" y="621"/>
                    </a:cubicBezTo>
                    <a:cubicBezTo>
                      <a:pt x="547" y="621"/>
                      <a:pt x="547" y="621"/>
                      <a:pt x="547" y="621"/>
                    </a:cubicBezTo>
                    <a:cubicBezTo>
                      <a:pt x="566" y="621"/>
                      <a:pt x="602" y="621"/>
                      <a:pt x="620" y="621"/>
                    </a:cubicBezTo>
                    <a:cubicBezTo>
                      <a:pt x="1113" y="621"/>
                      <a:pt x="1113" y="621"/>
                      <a:pt x="1113" y="621"/>
                    </a:cubicBezTo>
                    <a:cubicBezTo>
                      <a:pt x="1131" y="621"/>
                      <a:pt x="1149" y="603"/>
                      <a:pt x="1149" y="566"/>
                    </a:cubicBezTo>
                    <a:cubicBezTo>
                      <a:pt x="1149" y="183"/>
                      <a:pt x="1149" y="183"/>
                      <a:pt x="1149" y="183"/>
                    </a:cubicBezTo>
                    <a:cubicBezTo>
                      <a:pt x="1149" y="165"/>
                      <a:pt x="1131" y="146"/>
                      <a:pt x="1113" y="128"/>
                    </a:cubicBezTo>
                    <a:lnTo>
                      <a:pt x="821" y="1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50" name="Freeform 27"/>
              <p:cNvSpPr>
                <a:spLocks noChangeArrowheads="1"/>
              </p:cNvSpPr>
              <p:nvPr/>
            </p:nvSpPr>
            <p:spPr bwMode="auto">
              <a:xfrm>
                <a:off x="5597932" y="2732696"/>
                <a:ext cx="205022" cy="270546"/>
              </a:xfrm>
              <a:custGeom>
                <a:avLst/>
                <a:gdLst>
                  <a:gd name="T0" fmla="*/ 566 w 567"/>
                  <a:gd name="T1" fmla="*/ 365 h 749"/>
                  <a:gd name="T2" fmla="*/ 566 w 567"/>
                  <a:gd name="T3" fmla="*/ 365 h 749"/>
                  <a:gd name="T4" fmla="*/ 292 w 567"/>
                  <a:gd name="T5" fmla="*/ 748 h 749"/>
                  <a:gd name="T6" fmla="*/ 0 w 567"/>
                  <a:gd name="T7" fmla="*/ 365 h 749"/>
                  <a:gd name="T8" fmla="*/ 292 w 567"/>
                  <a:gd name="T9" fmla="*/ 0 h 749"/>
                  <a:gd name="T10" fmla="*/ 566 w 567"/>
                  <a:gd name="T11" fmla="*/ 365 h 749"/>
                </a:gdLst>
                <a:ahLst/>
                <a:cxnLst>
                  <a:cxn ang="0">
                    <a:pos x="T0" y="T1"/>
                  </a:cxn>
                  <a:cxn ang="0">
                    <a:pos x="T2" y="T3"/>
                  </a:cxn>
                  <a:cxn ang="0">
                    <a:pos x="T4" y="T5"/>
                  </a:cxn>
                  <a:cxn ang="0">
                    <a:pos x="T6" y="T7"/>
                  </a:cxn>
                  <a:cxn ang="0">
                    <a:pos x="T8" y="T9"/>
                  </a:cxn>
                  <a:cxn ang="0">
                    <a:pos x="T10" y="T11"/>
                  </a:cxn>
                </a:cxnLst>
                <a:rect l="0" t="0" r="r" b="b"/>
                <a:pathLst>
                  <a:path w="567" h="749">
                    <a:moveTo>
                      <a:pt x="566" y="365"/>
                    </a:moveTo>
                    <a:lnTo>
                      <a:pt x="566" y="365"/>
                    </a:lnTo>
                    <a:cubicBezTo>
                      <a:pt x="566" y="547"/>
                      <a:pt x="420" y="748"/>
                      <a:pt x="292" y="748"/>
                    </a:cubicBezTo>
                    <a:cubicBezTo>
                      <a:pt x="146" y="748"/>
                      <a:pt x="0" y="547"/>
                      <a:pt x="0" y="365"/>
                    </a:cubicBezTo>
                    <a:cubicBezTo>
                      <a:pt x="0" y="146"/>
                      <a:pt x="55" y="0"/>
                      <a:pt x="292" y="0"/>
                    </a:cubicBezTo>
                    <a:cubicBezTo>
                      <a:pt x="529" y="0"/>
                      <a:pt x="566" y="146"/>
                      <a:pt x="566" y="365"/>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7" name="Group 13"/>
          <p:cNvGrpSpPr>
            <a:grpSpLocks noChangeAspect="1"/>
          </p:cNvGrpSpPr>
          <p:nvPr/>
        </p:nvGrpSpPr>
        <p:grpSpPr bwMode="auto">
          <a:xfrm>
            <a:off x="9110712" y="4375346"/>
            <a:ext cx="916141" cy="914400"/>
            <a:chOff x="10087568" y="5273542"/>
            <a:chExt cx="833706" cy="833705"/>
          </a:xfrm>
        </p:grpSpPr>
        <p:sp>
          <p:nvSpPr>
            <p:cNvPr id="34" name="Freeform 8"/>
            <p:cNvSpPr>
              <a:spLocks noChangeArrowheads="1"/>
            </p:cNvSpPr>
            <p:nvPr/>
          </p:nvSpPr>
          <p:spPr bwMode="auto">
            <a:xfrm>
              <a:off x="10087568" y="5273542"/>
              <a:ext cx="833706" cy="833705"/>
            </a:xfrm>
            <a:custGeom>
              <a:avLst/>
              <a:gdLst>
                <a:gd name="T0" fmla="*/ 3082 w 3083"/>
                <a:gd name="T1" fmla="*/ 1551 h 3084"/>
                <a:gd name="T2" fmla="*/ 3082 w 3083"/>
                <a:gd name="T3" fmla="*/ 1551 h 3084"/>
                <a:gd name="T4" fmla="*/ 1550 w 3083"/>
                <a:gd name="T5" fmla="*/ 3083 h 3084"/>
                <a:gd name="T6" fmla="*/ 0 w 3083"/>
                <a:gd name="T7" fmla="*/ 1551 h 3084"/>
                <a:gd name="T8" fmla="*/ 1550 w 3083"/>
                <a:gd name="T9" fmla="*/ 0 h 3084"/>
                <a:gd name="T10" fmla="*/ 3082 w 3083"/>
                <a:gd name="T11" fmla="*/ 1551 h 3084"/>
              </a:gdLst>
              <a:ahLst/>
              <a:cxnLst>
                <a:cxn ang="0">
                  <a:pos x="T0" y="T1"/>
                </a:cxn>
                <a:cxn ang="0">
                  <a:pos x="T2" y="T3"/>
                </a:cxn>
                <a:cxn ang="0">
                  <a:pos x="T4" y="T5"/>
                </a:cxn>
                <a:cxn ang="0">
                  <a:pos x="T6" y="T7"/>
                </a:cxn>
                <a:cxn ang="0">
                  <a:pos x="T8" y="T9"/>
                </a:cxn>
                <a:cxn ang="0">
                  <a:pos x="T10" y="T11"/>
                </a:cxn>
              </a:cxnLst>
              <a:rect l="0" t="0" r="r" b="b"/>
              <a:pathLst>
                <a:path w="3083" h="3084">
                  <a:moveTo>
                    <a:pt x="3082" y="1551"/>
                  </a:moveTo>
                  <a:lnTo>
                    <a:pt x="3082" y="1551"/>
                  </a:lnTo>
                  <a:cubicBezTo>
                    <a:pt x="3082" y="2390"/>
                    <a:pt x="2389" y="3083"/>
                    <a:pt x="1550" y="3083"/>
                  </a:cubicBezTo>
                  <a:cubicBezTo>
                    <a:pt x="693" y="3083"/>
                    <a:pt x="0" y="2390"/>
                    <a:pt x="0" y="1551"/>
                  </a:cubicBezTo>
                  <a:cubicBezTo>
                    <a:pt x="0" y="694"/>
                    <a:pt x="693" y="0"/>
                    <a:pt x="1550" y="0"/>
                  </a:cubicBezTo>
                  <a:cubicBezTo>
                    <a:pt x="2389" y="0"/>
                    <a:pt x="3082" y="694"/>
                    <a:pt x="3082" y="1551"/>
                  </a:cubicBezTo>
                </a:path>
              </a:pathLst>
            </a:custGeom>
            <a:solidFill>
              <a:srgbClr val="222D6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5" name="Freeform 9"/>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6" name="Freeform 10"/>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sp>
        <p:nvSpPr>
          <p:cNvPr id="28" name="TextBox 27"/>
          <p:cNvSpPr txBox="1"/>
          <p:nvPr/>
        </p:nvSpPr>
        <p:spPr>
          <a:xfrm>
            <a:off x="8890383" y="3996358"/>
            <a:ext cx="1336823"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Mobile Apps</a:t>
            </a:r>
            <a:endParaRPr lang="en-US" sz="1600" spc="-30" dirty="0">
              <a:solidFill>
                <a:srgbClr val="7C868D"/>
              </a:solidFill>
              <a:latin typeface="Salesforce Sans"/>
              <a:ea typeface="ＭＳ Ｐゴシック" charset="0"/>
              <a:cs typeface="ＭＳ Ｐゴシック" charset="0"/>
            </a:endParaRPr>
          </a:p>
        </p:txBody>
      </p:sp>
      <p:sp>
        <p:nvSpPr>
          <p:cNvPr id="29" name="TextBox 28"/>
          <p:cNvSpPr txBox="1"/>
          <p:nvPr/>
        </p:nvSpPr>
        <p:spPr>
          <a:xfrm>
            <a:off x="8717754" y="2702091"/>
            <a:ext cx="1701621"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Salesforce Apps</a:t>
            </a:r>
            <a:endParaRPr lang="en-US" sz="1600" spc="-30" dirty="0">
              <a:solidFill>
                <a:srgbClr val="7C868D"/>
              </a:solidFill>
              <a:latin typeface="Salesforce Sans"/>
              <a:ea typeface="ＭＳ Ｐゴシック" charset="0"/>
              <a:cs typeface="ＭＳ Ｐゴシック" charset="0"/>
            </a:endParaRPr>
          </a:p>
        </p:txBody>
      </p:sp>
      <p:sp>
        <p:nvSpPr>
          <p:cNvPr id="33" name="TextBox 32"/>
          <p:cNvSpPr txBox="1"/>
          <p:nvPr/>
        </p:nvSpPr>
        <p:spPr>
          <a:xfrm>
            <a:off x="8880342" y="5234800"/>
            <a:ext cx="1557534"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Custom Apps</a:t>
            </a:r>
            <a:endParaRPr lang="en-US" sz="1600" spc="-30" dirty="0">
              <a:solidFill>
                <a:srgbClr val="7C868D"/>
              </a:solidFill>
              <a:latin typeface="Salesforce Sans"/>
              <a:ea typeface="ＭＳ Ｐゴシック" charset="0"/>
              <a:cs typeface="ＭＳ Ｐゴシック" charset="0"/>
            </a:endParaRPr>
          </a:p>
        </p:txBody>
      </p:sp>
      <p:pic>
        <p:nvPicPr>
          <p:cNvPr id="69" name="Picture 68"/>
          <p:cNvPicPr>
            <a:picLocks noChangeAspect="1"/>
          </p:cNvPicPr>
          <p:nvPr/>
        </p:nvPicPr>
        <p:blipFill>
          <a:blip r:embed="rId2"/>
          <a:stretch>
            <a:fillRect/>
          </a:stretch>
        </p:blipFill>
        <p:spPr>
          <a:xfrm>
            <a:off x="9111582" y="5674240"/>
            <a:ext cx="914400" cy="914400"/>
          </a:xfrm>
          <a:prstGeom prst="rect">
            <a:avLst/>
          </a:prstGeom>
        </p:spPr>
      </p:pic>
      <p:sp>
        <p:nvSpPr>
          <p:cNvPr id="70" name="TextBox 69"/>
          <p:cNvSpPr txBox="1"/>
          <p:nvPr/>
        </p:nvSpPr>
        <p:spPr>
          <a:xfrm>
            <a:off x="8223735" y="6519446"/>
            <a:ext cx="2678938"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Existing Web Properties</a:t>
            </a:r>
            <a:endParaRPr lang="en-US" sz="1600" spc="-30" dirty="0">
              <a:solidFill>
                <a:srgbClr val="7C868D"/>
              </a:solidFill>
              <a:latin typeface="Salesforce Sans"/>
              <a:ea typeface="ＭＳ Ｐゴシック" charset="0"/>
              <a:cs typeface="ＭＳ Ｐゴシック" charset="0"/>
            </a:endParaRPr>
          </a:p>
        </p:txBody>
      </p:sp>
      <p:grpSp>
        <p:nvGrpSpPr>
          <p:cNvPr id="23" name="Group 22"/>
          <p:cNvGrpSpPr/>
          <p:nvPr/>
        </p:nvGrpSpPr>
        <p:grpSpPr>
          <a:xfrm>
            <a:off x="1999271" y="3234863"/>
            <a:ext cx="1156286" cy="1119874"/>
            <a:chOff x="1999271" y="3187432"/>
            <a:chExt cx="1156286" cy="1119874"/>
          </a:xfrm>
        </p:grpSpPr>
        <p:pic>
          <p:nvPicPr>
            <p:cNvPr id="15" name="Picture 14"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271" y="3187432"/>
              <a:ext cx="548548" cy="548548"/>
            </a:xfrm>
            <a:prstGeom prst="rect">
              <a:avLst/>
            </a:prstGeom>
          </p:spPr>
        </p:pic>
        <p:pic>
          <p:nvPicPr>
            <p:cNvPr id="16" name="Picture 15" descr="images-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271" y="3758758"/>
              <a:ext cx="548548" cy="548548"/>
            </a:xfrm>
            <a:prstGeom prst="rect">
              <a:avLst/>
            </a:prstGeom>
          </p:spPr>
        </p:pic>
        <p:pic>
          <p:nvPicPr>
            <p:cNvPr id="19" name="Picture 18"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009" y="3758758"/>
              <a:ext cx="548548" cy="548548"/>
            </a:xfrm>
            <a:prstGeom prst="rect">
              <a:avLst/>
            </a:prstGeom>
          </p:spPr>
        </p:pic>
        <p:pic>
          <p:nvPicPr>
            <p:cNvPr id="5" name="Picture 4"/>
            <p:cNvPicPr>
              <a:picLocks noChangeAspect="1"/>
            </p:cNvPicPr>
            <p:nvPr/>
          </p:nvPicPr>
          <p:blipFill>
            <a:blip r:embed="rId6"/>
            <a:stretch>
              <a:fillRect/>
            </a:stretch>
          </p:blipFill>
          <p:spPr>
            <a:xfrm>
              <a:off x="2596567" y="3187432"/>
              <a:ext cx="558990" cy="558990"/>
            </a:xfrm>
            <a:prstGeom prst="rect">
              <a:avLst/>
            </a:prstGeom>
          </p:spPr>
        </p:pic>
      </p:grpSp>
      <p:sp>
        <p:nvSpPr>
          <p:cNvPr id="66" name="TextBox 65"/>
          <p:cNvSpPr txBox="1"/>
          <p:nvPr/>
        </p:nvSpPr>
        <p:spPr>
          <a:xfrm>
            <a:off x="1843790" y="2057559"/>
            <a:ext cx="1240946" cy="584776"/>
          </a:xfrm>
          <a:prstGeom prst="rect">
            <a:avLst/>
          </a:prstGeom>
          <a:noFill/>
          <a:ln w="6350" cmpd="sng">
            <a:solidFill>
              <a:schemeClr val="tx1"/>
            </a:solidFill>
          </a:ln>
        </p:spPr>
        <p:txBody>
          <a:bodyPr wrap="none">
            <a:spAutoFit/>
          </a:bodyPr>
          <a:lstStyle/>
          <a:p>
            <a:pPr algn="ctr" fontAlgn="auto">
              <a:spcBef>
                <a:spcPts val="300"/>
              </a:spcBef>
              <a:spcAft>
                <a:spcPts val="1000"/>
              </a:spcAft>
              <a:defRPr/>
            </a:pPr>
            <a:r>
              <a:rPr lang="en-US" sz="1600" spc="-30" dirty="0" smtClean="0">
                <a:solidFill>
                  <a:srgbClr val="262626"/>
                </a:solidFill>
                <a:latin typeface="Salesforce Sans"/>
                <a:ea typeface="ＭＳ Ｐゴシック" charset="0"/>
                <a:cs typeface="ＭＳ Ｐゴシック" charset="0"/>
              </a:rPr>
              <a:t>Username</a:t>
            </a:r>
            <a:br>
              <a:rPr lang="en-US" sz="1600" spc="-30" dirty="0" smtClean="0">
                <a:solidFill>
                  <a:srgbClr val="262626"/>
                </a:solidFill>
                <a:latin typeface="Salesforce Sans"/>
                <a:ea typeface="ＭＳ Ｐゴシック" charset="0"/>
                <a:cs typeface="ＭＳ Ｐゴシック" charset="0"/>
              </a:rPr>
            </a:br>
            <a:r>
              <a:rPr lang="en-US" sz="1600" spc="-30" dirty="0" smtClean="0">
                <a:solidFill>
                  <a:srgbClr val="262626"/>
                </a:solidFill>
                <a:latin typeface="Salesforce Sans"/>
                <a:ea typeface="ＭＳ Ｐゴシック" charset="0"/>
                <a:cs typeface="ＭＳ Ｐゴシック" charset="0"/>
              </a:rPr>
              <a:t>&amp;</a:t>
            </a:r>
            <a:r>
              <a:rPr lang="en-US" sz="1600" spc="-30" dirty="0">
                <a:solidFill>
                  <a:srgbClr val="262626"/>
                </a:solidFill>
                <a:latin typeface="Salesforce Sans"/>
                <a:ea typeface="ＭＳ Ｐゴシック" charset="0"/>
                <a:cs typeface="ＭＳ Ｐゴシック" charset="0"/>
              </a:rPr>
              <a:t> </a:t>
            </a:r>
            <a:r>
              <a:rPr lang="en-US" sz="1600" spc="-30" dirty="0" smtClean="0">
                <a:solidFill>
                  <a:srgbClr val="262626"/>
                </a:solidFill>
                <a:latin typeface="Salesforce Sans"/>
                <a:ea typeface="ＭＳ Ｐゴシック" charset="0"/>
                <a:cs typeface="ＭＳ Ｐゴシック" charset="0"/>
              </a:rPr>
              <a:t>Password</a:t>
            </a:r>
            <a:endParaRPr lang="en-US" sz="1600" spc="-30" dirty="0">
              <a:solidFill>
                <a:srgbClr val="262626"/>
              </a:solidFill>
              <a:latin typeface="Salesforce Sans"/>
              <a:ea typeface="ＭＳ Ｐゴシック" charset="0"/>
              <a:cs typeface="ＭＳ Ｐゴシック" charset="0"/>
            </a:endParaRPr>
          </a:p>
        </p:txBody>
      </p:sp>
      <p:sp>
        <p:nvSpPr>
          <p:cNvPr id="93" name="TextBox 92"/>
          <p:cNvSpPr txBox="1"/>
          <p:nvPr/>
        </p:nvSpPr>
        <p:spPr>
          <a:xfrm>
            <a:off x="303008" y="1177292"/>
            <a:ext cx="869924"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Who</a:t>
            </a:r>
            <a:endParaRPr lang="en-US" sz="2400" b="1" spc="-30" dirty="0">
              <a:solidFill>
                <a:srgbClr val="262626"/>
              </a:solidFill>
              <a:latin typeface="Salesforce Sans"/>
              <a:ea typeface="ＭＳ Ｐゴシック" charset="0"/>
              <a:cs typeface="ＭＳ Ｐゴシック" charset="0"/>
            </a:endParaRPr>
          </a:p>
        </p:txBody>
      </p:sp>
      <p:sp>
        <p:nvSpPr>
          <p:cNvPr id="94" name="TextBox 93"/>
          <p:cNvSpPr txBox="1"/>
          <p:nvPr/>
        </p:nvSpPr>
        <p:spPr>
          <a:xfrm>
            <a:off x="1873492" y="1177292"/>
            <a:ext cx="1141075" cy="830997"/>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Where</a:t>
            </a:r>
            <a:br>
              <a:rPr lang="en-US" sz="2400" b="1" spc="-30" dirty="0" smtClean="0">
                <a:solidFill>
                  <a:srgbClr val="262626"/>
                </a:solidFill>
                <a:latin typeface="Salesforce Sans"/>
                <a:ea typeface="ＭＳ Ｐゴシック" charset="0"/>
                <a:cs typeface="ＭＳ Ｐゴシック" charset="0"/>
              </a:rPr>
            </a:br>
            <a:r>
              <a:rPr lang="en-US" sz="2400" b="1" spc="-30" dirty="0" smtClean="0">
                <a:solidFill>
                  <a:srgbClr val="262626"/>
                </a:solidFill>
                <a:latin typeface="Salesforce Sans"/>
                <a:ea typeface="ＭＳ Ｐゴシック" charset="0"/>
                <a:cs typeface="ＭＳ Ｐゴシック" charset="0"/>
              </a:rPr>
              <a:t>When</a:t>
            </a:r>
            <a:endParaRPr lang="en-US" sz="2400" b="1" spc="-30" dirty="0">
              <a:solidFill>
                <a:srgbClr val="262626"/>
              </a:solidFill>
              <a:latin typeface="Salesforce Sans"/>
              <a:ea typeface="ＭＳ Ｐゴシック" charset="0"/>
              <a:cs typeface="ＭＳ Ｐゴシック" charset="0"/>
            </a:endParaRPr>
          </a:p>
        </p:txBody>
      </p:sp>
      <p:sp>
        <p:nvSpPr>
          <p:cNvPr id="98" name="TextBox 97"/>
          <p:cNvSpPr txBox="1"/>
          <p:nvPr/>
        </p:nvSpPr>
        <p:spPr>
          <a:xfrm>
            <a:off x="9067438" y="1177292"/>
            <a:ext cx="966931"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What</a:t>
            </a:r>
            <a:endParaRPr lang="en-US" sz="2400" b="1" spc="-30" dirty="0">
              <a:solidFill>
                <a:srgbClr val="262626"/>
              </a:solidFill>
              <a:latin typeface="Salesforce Sans"/>
              <a:ea typeface="ＭＳ Ｐゴシック" charset="0"/>
              <a:cs typeface="ＭＳ Ｐゴシック" charset="0"/>
            </a:endParaRPr>
          </a:p>
        </p:txBody>
      </p:sp>
      <p:sp>
        <p:nvSpPr>
          <p:cNvPr id="71" name="TextBox 70"/>
          <p:cNvSpPr txBox="1"/>
          <p:nvPr/>
        </p:nvSpPr>
        <p:spPr>
          <a:xfrm>
            <a:off x="119671" y="2102423"/>
            <a:ext cx="1303672"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Prospects</a:t>
            </a:r>
            <a:endParaRPr lang="en-US" sz="2000" spc="-30" dirty="0">
              <a:solidFill>
                <a:srgbClr val="7C868D"/>
              </a:solidFill>
              <a:latin typeface="Salesforce Sans"/>
              <a:ea typeface="ＭＳ Ｐゴシック" charset="0"/>
              <a:cs typeface="ＭＳ Ｐゴシック" charset="0"/>
            </a:endParaRPr>
          </a:p>
        </p:txBody>
      </p:sp>
      <p:sp>
        <p:nvSpPr>
          <p:cNvPr id="73" name="TextBox 72"/>
          <p:cNvSpPr txBox="1"/>
          <p:nvPr/>
        </p:nvSpPr>
        <p:spPr>
          <a:xfrm>
            <a:off x="58502" y="3129079"/>
            <a:ext cx="1426015"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Customers</a:t>
            </a:r>
          </a:p>
        </p:txBody>
      </p:sp>
      <p:sp>
        <p:nvSpPr>
          <p:cNvPr id="75" name="TextBox 74"/>
          <p:cNvSpPr txBox="1"/>
          <p:nvPr/>
        </p:nvSpPr>
        <p:spPr>
          <a:xfrm>
            <a:off x="165708" y="4155735"/>
            <a:ext cx="1211597"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Students</a:t>
            </a:r>
            <a:endParaRPr lang="en-US" sz="2000" spc="-30" dirty="0">
              <a:solidFill>
                <a:srgbClr val="7C868D"/>
              </a:solidFill>
              <a:latin typeface="Salesforce Sans"/>
              <a:ea typeface="ＭＳ Ｐゴシック" charset="0"/>
              <a:cs typeface="ＭＳ Ｐゴシック" charset="0"/>
            </a:endParaRPr>
          </a:p>
        </p:txBody>
      </p:sp>
      <p:sp>
        <p:nvSpPr>
          <p:cNvPr id="76" name="TextBox 75"/>
          <p:cNvSpPr txBox="1"/>
          <p:nvPr/>
        </p:nvSpPr>
        <p:spPr>
          <a:xfrm>
            <a:off x="203410" y="5182392"/>
            <a:ext cx="1136196"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Partners</a:t>
            </a:r>
            <a:endParaRPr lang="en-US" sz="2000" spc="-30" dirty="0">
              <a:solidFill>
                <a:srgbClr val="7C868D"/>
              </a:solidFill>
              <a:latin typeface="Salesforce Sans"/>
              <a:ea typeface="ＭＳ Ｐゴシック" charset="0"/>
              <a:cs typeface="ＭＳ Ｐゴシック" charset="0"/>
            </a:endParaRPr>
          </a:p>
        </p:txBody>
      </p:sp>
      <p:pic>
        <p:nvPicPr>
          <p:cNvPr id="13" name="Picture 12" descr="download.jpg"/>
          <p:cNvPicPr>
            <a:picLocks noChangeAspect="1"/>
          </p:cNvPicPr>
          <p:nvPr/>
        </p:nvPicPr>
        <p:blipFill>
          <a:blip r:embed="rId7">
            <a:extLst>
              <a:ext uri="{BEBA8EAE-BF5A-486C-A8C5-ECC9F3942E4B}">
                <a14:imgProps xmlns:a14="http://schemas.microsoft.com/office/drawing/2010/main">
                  <a14:imgLayer r:embed="rId8">
                    <a14:imgEffect>
                      <a14:backgroundRemoval t="0" b="100000" l="0" r="98104"/>
                    </a14:imgEffect>
                  </a14:imgLayer>
                </a14:imgProps>
              </a:ext>
              <a:ext uri="{28A0092B-C50C-407E-A947-70E740481C1C}">
                <a14:useLocalDpi xmlns:a14="http://schemas.microsoft.com/office/drawing/2010/main" val="0"/>
              </a:ext>
            </a:extLst>
          </a:blip>
          <a:stretch>
            <a:fillRect/>
          </a:stretch>
        </p:blipFill>
        <p:spPr>
          <a:xfrm>
            <a:off x="2111784" y="4947264"/>
            <a:ext cx="758322" cy="858953"/>
          </a:xfrm>
          <a:prstGeom prst="rect">
            <a:avLst/>
          </a:prstGeom>
        </p:spPr>
      </p:pic>
    </p:spTree>
    <p:extLst>
      <p:ext uri="{BB962C8B-B14F-4D97-AF65-F5344CB8AC3E}">
        <p14:creationId xmlns:p14="http://schemas.microsoft.com/office/powerpoint/2010/main" val="43449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do </a:t>
            </a:r>
            <a:r>
              <a:rPr lang="en-US" dirty="0" smtClean="0"/>
              <a:t>this: The Challenge</a:t>
            </a:r>
            <a:endParaRPr lang="en-US" dirty="0"/>
          </a:p>
        </p:txBody>
      </p:sp>
      <p:sp>
        <p:nvSpPr>
          <p:cNvPr id="6" name="Text Placeholder 5"/>
          <p:cNvSpPr>
            <a:spLocks noGrp="1"/>
          </p:cNvSpPr>
          <p:nvPr>
            <p:ph type="body" sz="quarter" idx="16"/>
          </p:nvPr>
        </p:nvSpPr>
        <p:spPr/>
        <p:txBody>
          <a:bodyPr/>
          <a:lstStyle/>
          <a:p>
            <a:endParaRPr lang="en-US"/>
          </a:p>
        </p:txBody>
      </p:sp>
      <p:grpSp>
        <p:nvGrpSpPr>
          <p:cNvPr id="22" name="Group 10"/>
          <p:cNvGrpSpPr>
            <a:grpSpLocks noChangeAspect="1"/>
          </p:cNvGrpSpPr>
          <p:nvPr/>
        </p:nvGrpSpPr>
        <p:grpSpPr bwMode="auto">
          <a:xfrm>
            <a:off x="9113324" y="3076451"/>
            <a:ext cx="910917" cy="914400"/>
            <a:chOff x="4106002" y="5273542"/>
            <a:chExt cx="828935" cy="833705"/>
          </a:xfrm>
        </p:grpSpPr>
        <p:sp>
          <p:nvSpPr>
            <p:cNvPr id="59" name="Freeform 16"/>
            <p:cNvSpPr>
              <a:spLocks noChangeArrowheads="1"/>
            </p:cNvSpPr>
            <p:nvPr/>
          </p:nvSpPr>
          <p:spPr bwMode="auto">
            <a:xfrm>
              <a:off x="4106002" y="5273542"/>
              <a:ext cx="828935" cy="833705"/>
            </a:xfrm>
            <a:custGeom>
              <a:avLst/>
              <a:gdLst>
                <a:gd name="T0" fmla="*/ 3064 w 3065"/>
                <a:gd name="T1" fmla="*/ 1551 h 3084"/>
                <a:gd name="T2" fmla="*/ 3064 w 3065"/>
                <a:gd name="T3" fmla="*/ 1551 h 3084"/>
                <a:gd name="T4" fmla="*/ 1532 w 3065"/>
                <a:gd name="T5" fmla="*/ 3083 h 3084"/>
                <a:gd name="T6" fmla="*/ 0 w 3065"/>
                <a:gd name="T7" fmla="*/ 1551 h 3084"/>
                <a:gd name="T8" fmla="*/ 1532 w 3065"/>
                <a:gd name="T9" fmla="*/ 0 h 3084"/>
                <a:gd name="T10" fmla="*/ 3064 w 3065"/>
                <a:gd name="T11" fmla="*/ 1551 h 3084"/>
              </a:gdLst>
              <a:ahLst/>
              <a:cxnLst>
                <a:cxn ang="0">
                  <a:pos x="T0" y="T1"/>
                </a:cxn>
                <a:cxn ang="0">
                  <a:pos x="T2" y="T3"/>
                </a:cxn>
                <a:cxn ang="0">
                  <a:pos x="T4" y="T5"/>
                </a:cxn>
                <a:cxn ang="0">
                  <a:pos x="T6" y="T7"/>
                </a:cxn>
                <a:cxn ang="0">
                  <a:pos x="T8" y="T9"/>
                </a:cxn>
                <a:cxn ang="0">
                  <a:pos x="T10" y="T11"/>
                </a:cxn>
              </a:cxnLst>
              <a:rect l="0" t="0" r="r" b="b"/>
              <a:pathLst>
                <a:path w="3065" h="3084">
                  <a:moveTo>
                    <a:pt x="3064" y="1551"/>
                  </a:moveTo>
                  <a:lnTo>
                    <a:pt x="3064" y="1551"/>
                  </a:lnTo>
                  <a:cubicBezTo>
                    <a:pt x="3064" y="2390"/>
                    <a:pt x="2390" y="3083"/>
                    <a:pt x="1532" y="3083"/>
                  </a:cubicBezTo>
                  <a:cubicBezTo>
                    <a:pt x="693" y="3083"/>
                    <a:pt x="0" y="2390"/>
                    <a:pt x="0" y="1551"/>
                  </a:cubicBezTo>
                  <a:cubicBezTo>
                    <a:pt x="0" y="694"/>
                    <a:pt x="693" y="0"/>
                    <a:pt x="1532" y="0"/>
                  </a:cubicBezTo>
                  <a:cubicBezTo>
                    <a:pt x="2390" y="0"/>
                    <a:pt x="3064" y="694"/>
                    <a:pt x="3064" y="1551"/>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60" name="Group 157"/>
            <p:cNvGrpSpPr>
              <a:grpSpLocks/>
            </p:cNvGrpSpPr>
            <p:nvPr/>
          </p:nvGrpSpPr>
          <p:grpSpPr bwMode="auto">
            <a:xfrm>
              <a:off x="4397024" y="5436943"/>
              <a:ext cx="251662" cy="508095"/>
              <a:chOff x="1789113" y="2635250"/>
              <a:chExt cx="334962" cy="676275"/>
            </a:xfrm>
          </p:grpSpPr>
          <p:sp>
            <p:nvSpPr>
              <p:cNvPr id="61" name="Freeform 17"/>
              <p:cNvSpPr>
                <a:spLocks noChangeArrowheads="1"/>
              </p:cNvSpPr>
              <p:nvPr/>
            </p:nvSpPr>
            <p:spPr bwMode="auto">
              <a:xfrm>
                <a:off x="1924940" y="3237856"/>
                <a:ext cx="52740" cy="52842"/>
              </a:xfrm>
              <a:custGeom>
                <a:avLst/>
                <a:gdLst>
                  <a:gd name="T0" fmla="*/ 146 w 147"/>
                  <a:gd name="T1" fmla="*/ 73 h 147"/>
                  <a:gd name="T2" fmla="*/ 146 w 147"/>
                  <a:gd name="T3" fmla="*/ 73 h 147"/>
                  <a:gd name="T4" fmla="*/ 73 w 147"/>
                  <a:gd name="T5" fmla="*/ 146 h 147"/>
                  <a:gd name="T6" fmla="*/ 0 w 147"/>
                  <a:gd name="T7" fmla="*/ 73 h 147"/>
                  <a:gd name="T8" fmla="*/ 73 w 147"/>
                  <a:gd name="T9" fmla="*/ 0 h 147"/>
                  <a:gd name="T10" fmla="*/ 146 w 147"/>
                  <a:gd name="T11" fmla="*/ 73 h 147"/>
                </a:gdLst>
                <a:ahLst/>
                <a:cxnLst>
                  <a:cxn ang="0">
                    <a:pos x="T0" y="T1"/>
                  </a:cxn>
                  <a:cxn ang="0">
                    <a:pos x="T2" y="T3"/>
                  </a:cxn>
                  <a:cxn ang="0">
                    <a:pos x="T4" y="T5"/>
                  </a:cxn>
                  <a:cxn ang="0">
                    <a:pos x="T6" y="T7"/>
                  </a:cxn>
                  <a:cxn ang="0">
                    <a:pos x="T8" y="T9"/>
                  </a:cxn>
                  <a:cxn ang="0">
                    <a:pos x="T10" y="T11"/>
                  </a:cxn>
                </a:cxnLst>
                <a:rect l="0" t="0" r="r" b="b"/>
                <a:pathLst>
                  <a:path w="147" h="147">
                    <a:moveTo>
                      <a:pt x="146" y="73"/>
                    </a:moveTo>
                    <a:lnTo>
                      <a:pt x="146" y="73"/>
                    </a:lnTo>
                    <a:cubicBezTo>
                      <a:pt x="146" y="109"/>
                      <a:pt x="110" y="146"/>
                      <a:pt x="73" y="146"/>
                    </a:cubicBezTo>
                    <a:cubicBezTo>
                      <a:pt x="37" y="146"/>
                      <a:pt x="0" y="109"/>
                      <a:pt x="0" y="73"/>
                    </a:cubicBezTo>
                    <a:cubicBezTo>
                      <a:pt x="0" y="36"/>
                      <a:pt x="37" y="0"/>
                      <a:pt x="73" y="0"/>
                    </a:cubicBezTo>
                    <a:cubicBezTo>
                      <a:pt x="110" y="0"/>
                      <a:pt x="146" y="36"/>
                      <a:pt x="146" y="73"/>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2" name="Freeform 18"/>
              <p:cNvSpPr>
                <a:spLocks noChangeArrowheads="1"/>
              </p:cNvSpPr>
              <p:nvPr/>
            </p:nvSpPr>
            <p:spPr bwMode="auto">
              <a:xfrm>
                <a:off x="1924940" y="2673514"/>
                <a:ext cx="52740" cy="6340"/>
              </a:xfrm>
              <a:custGeom>
                <a:avLst/>
                <a:gdLst>
                  <a:gd name="T0" fmla="*/ 146 w 147"/>
                  <a:gd name="T1" fmla="*/ 0 h 19"/>
                  <a:gd name="T2" fmla="*/ 146 w 147"/>
                  <a:gd name="T3" fmla="*/ 0 h 19"/>
                  <a:gd name="T4" fmla="*/ 146 w 147"/>
                  <a:gd name="T5" fmla="*/ 18 h 19"/>
                  <a:gd name="T6" fmla="*/ 0 w 147"/>
                  <a:gd name="T7" fmla="*/ 18 h 19"/>
                  <a:gd name="T8" fmla="*/ 0 w 147"/>
                  <a:gd name="T9" fmla="*/ 0 h 19"/>
                  <a:gd name="T10" fmla="*/ 0 w 147"/>
                  <a:gd name="T11" fmla="*/ 0 h 19"/>
                  <a:gd name="T12" fmla="*/ 0 w 147"/>
                  <a:gd name="T13" fmla="*/ 0 h 19"/>
                  <a:gd name="T14" fmla="*/ 146 w 147"/>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9">
                    <a:moveTo>
                      <a:pt x="146" y="0"/>
                    </a:moveTo>
                    <a:lnTo>
                      <a:pt x="146" y="0"/>
                    </a:lnTo>
                    <a:cubicBezTo>
                      <a:pt x="146" y="18"/>
                      <a:pt x="146" y="18"/>
                      <a:pt x="146" y="18"/>
                    </a:cubicBezTo>
                    <a:cubicBezTo>
                      <a:pt x="0" y="18"/>
                      <a:pt x="0" y="18"/>
                      <a:pt x="0" y="18"/>
                    </a:cubicBezTo>
                    <a:cubicBezTo>
                      <a:pt x="0" y="18"/>
                      <a:pt x="0" y="18"/>
                      <a:pt x="0" y="0"/>
                    </a:cubicBezTo>
                    <a:lnTo>
                      <a:pt x="0" y="0"/>
                    </a:lnTo>
                    <a:lnTo>
                      <a:pt x="0" y="0"/>
                    </a:lnTo>
                    <a:cubicBezTo>
                      <a:pt x="146" y="0"/>
                      <a:pt x="146" y="0"/>
                      <a:pt x="146" y="0"/>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3" name="Freeform 20"/>
              <p:cNvSpPr>
                <a:spLocks noChangeArrowheads="1"/>
              </p:cNvSpPr>
              <p:nvPr/>
            </p:nvSpPr>
            <p:spPr bwMode="auto">
              <a:xfrm>
                <a:off x="1905954" y="2825696"/>
                <a:ext cx="67507" cy="317046"/>
              </a:xfrm>
              <a:custGeom>
                <a:avLst/>
                <a:gdLst>
                  <a:gd name="T0" fmla="*/ 165 w 184"/>
                  <a:gd name="T1" fmla="*/ 0 h 876"/>
                  <a:gd name="T2" fmla="*/ 165 w 184"/>
                  <a:gd name="T3" fmla="*/ 0 h 876"/>
                  <a:gd name="T4" fmla="*/ 165 w 184"/>
                  <a:gd name="T5" fmla="*/ 0 h 876"/>
                  <a:gd name="T6" fmla="*/ 165 w 184"/>
                  <a:gd name="T7" fmla="*/ 0 h 876"/>
                  <a:gd name="T8" fmla="*/ 128 w 184"/>
                  <a:gd name="T9" fmla="*/ 0 h 876"/>
                  <a:gd name="T10" fmla="*/ 0 w 184"/>
                  <a:gd name="T11" fmla="*/ 91 h 876"/>
                  <a:gd name="T12" fmla="*/ 0 w 184"/>
                  <a:gd name="T13" fmla="*/ 164 h 876"/>
                  <a:gd name="T14" fmla="*/ 110 w 184"/>
                  <a:gd name="T15" fmla="*/ 91 h 876"/>
                  <a:gd name="T16" fmla="*/ 110 w 184"/>
                  <a:gd name="T17" fmla="*/ 875 h 876"/>
                  <a:gd name="T18" fmla="*/ 146 w 184"/>
                  <a:gd name="T19" fmla="*/ 875 h 876"/>
                  <a:gd name="T20" fmla="*/ 183 w 184"/>
                  <a:gd name="T21" fmla="*/ 820 h 876"/>
                  <a:gd name="T22" fmla="*/ 183 w 184"/>
                  <a:gd name="T23" fmla="*/ 0 h 876"/>
                  <a:gd name="T24" fmla="*/ 165 w 184"/>
                  <a:gd name="T25"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876">
                    <a:moveTo>
                      <a:pt x="165" y="0"/>
                    </a:moveTo>
                    <a:lnTo>
                      <a:pt x="165" y="0"/>
                    </a:lnTo>
                    <a:lnTo>
                      <a:pt x="165" y="0"/>
                    </a:lnTo>
                    <a:lnTo>
                      <a:pt x="165" y="0"/>
                    </a:lnTo>
                    <a:cubicBezTo>
                      <a:pt x="128" y="0"/>
                      <a:pt x="128" y="0"/>
                      <a:pt x="128" y="0"/>
                    </a:cubicBezTo>
                    <a:cubicBezTo>
                      <a:pt x="0" y="91"/>
                      <a:pt x="0" y="91"/>
                      <a:pt x="0" y="91"/>
                    </a:cubicBezTo>
                    <a:cubicBezTo>
                      <a:pt x="0" y="164"/>
                      <a:pt x="0" y="164"/>
                      <a:pt x="0" y="164"/>
                    </a:cubicBezTo>
                    <a:cubicBezTo>
                      <a:pt x="110" y="91"/>
                      <a:pt x="110" y="91"/>
                      <a:pt x="110" y="91"/>
                    </a:cubicBezTo>
                    <a:cubicBezTo>
                      <a:pt x="110" y="875"/>
                      <a:pt x="110" y="875"/>
                      <a:pt x="110" y="875"/>
                    </a:cubicBezTo>
                    <a:cubicBezTo>
                      <a:pt x="146" y="875"/>
                      <a:pt x="146" y="875"/>
                      <a:pt x="146" y="875"/>
                    </a:cubicBezTo>
                    <a:cubicBezTo>
                      <a:pt x="165" y="875"/>
                      <a:pt x="183" y="857"/>
                      <a:pt x="183" y="820"/>
                    </a:cubicBezTo>
                    <a:cubicBezTo>
                      <a:pt x="183" y="0"/>
                      <a:pt x="183" y="0"/>
                      <a:pt x="183" y="0"/>
                    </a:cubicBezTo>
                    <a:lnTo>
                      <a:pt x="165"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4" name="Freeform 64"/>
              <p:cNvSpPr>
                <a:spLocks noChangeArrowheads="1"/>
              </p:cNvSpPr>
              <p:nvPr/>
            </p:nvSpPr>
            <p:spPr bwMode="auto">
              <a:xfrm>
                <a:off x="1789926" y="2635468"/>
                <a:ext cx="333314" cy="676366"/>
              </a:xfrm>
              <a:custGeom>
                <a:avLst/>
                <a:gdLst>
                  <a:gd name="T0" fmla="*/ 785 w 932"/>
                  <a:gd name="T1" fmla="*/ 0 h 1879"/>
                  <a:gd name="T2" fmla="*/ 785 w 932"/>
                  <a:gd name="T3" fmla="*/ 0 h 1879"/>
                  <a:gd name="T4" fmla="*/ 128 w 932"/>
                  <a:gd name="T5" fmla="*/ 0 h 1879"/>
                  <a:gd name="T6" fmla="*/ 0 w 932"/>
                  <a:gd name="T7" fmla="*/ 146 h 1879"/>
                  <a:gd name="T8" fmla="*/ 0 w 932"/>
                  <a:gd name="T9" fmla="*/ 1751 h 1879"/>
                  <a:gd name="T10" fmla="*/ 128 w 932"/>
                  <a:gd name="T11" fmla="*/ 1878 h 1879"/>
                  <a:gd name="T12" fmla="*/ 785 w 932"/>
                  <a:gd name="T13" fmla="*/ 1878 h 1879"/>
                  <a:gd name="T14" fmla="*/ 931 w 932"/>
                  <a:gd name="T15" fmla="*/ 1751 h 1879"/>
                  <a:gd name="T16" fmla="*/ 931 w 932"/>
                  <a:gd name="T17" fmla="*/ 146 h 1879"/>
                  <a:gd name="T18" fmla="*/ 785 w 932"/>
                  <a:gd name="T19" fmla="*/ 0 h 1879"/>
                  <a:gd name="T20" fmla="*/ 383 w 932"/>
                  <a:gd name="T21" fmla="*/ 109 h 1879"/>
                  <a:gd name="T22" fmla="*/ 383 w 932"/>
                  <a:gd name="T23" fmla="*/ 109 h 1879"/>
                  <a:gd name="T24" fmla="*/ 529 w 932"/>
                  <a:gd name="T25" fmla="*/ 109 h 1879"/>
                  <a:gd name="T26" fmla="*/ 529 w 932"/>
                  <a:gd name="T27" fmla="*/ 109 h 1879"/>
                  <a:gd name="T28" fmla="*/ 529 w 932"/>
                  <a:gd name="T29" fmla="*/ 127 h 1879"/>
                  <a:gd name="T30" fmla="*/ 383 w 932"/>
                  <a:gd name="T31" fmla="*/ 127 h 1879"/>
                  <a:gd name="T32" fmla="*/ 383 w 932"/>
                  <a:gd name="T33" fmla="*/ 109 h 1879"/>
                  <a:gd name="T34" fmla="*/ 456 w 932"/>
                  <a:gd name="T35" fmla="*/ 1824 h 1879"/>
                  <a:gd name="T36" fmla="*/ 456 w 932"/>
                  <a:gd name="T37" fmla="*/ 1824 h 1879"/>
                  <a:gd name="T38" fmla="*/ 383 w 932"/>
                  <a:gd name="T39" fmla="*/ 1751 h 1879"/>
                  <a:gd name="T40" fmla="*/ 456 w 932"/>
                  <a:gd name="T41" fmla="*/ 1678 h 1879"/>
                  <a:gd name="T42" fmla="*/ 529 w 932"/>
                  <a:gd name="T43" fmla="*/ 1751 h 1879"/>
                  <a:gd name="T44" fmla="*/ 456 w 932"/>
                  <a:gd name="T45" fmla="*/ 1824 h 1879"/>
                  <a:gd name="T46" fmla="*/ 858 w 932"/>
                  <a:gd name="T47" fmla="*/ 1623 h 1879"/>
                  <a:gd name="T48" fmla="*/ 858 w 932"/>
                  <a:gd name="T49" fmla="*/ 1623 h 1879"/>
                  <a:gd name="T50" fmla="*/ 55 w 932"/>
                  <a:gd name="T51" fmla="*/ 1623 h 1879"/>
                  <a:gd name="T52" fmla="*/ 55 w 932"/>
                  <a:gd name="T53" fmla="*/ 273 h 1879"/>
                  <a:gd name="T54" fmla="*/ 858 w 932"/>
                  <a:gd name="T55" fmla="*/ 273 h 1879"/>
                  <a:gd name="T56" fmla="*/ 858 w 932"/>
                  <a:gd name="T57" fmla="*/ 162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2" h="1879">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5" name="Group 11"/>
          <p:cNvGrpSpPr>
            <a:grpSpLocks noChangeAspect="1"/>
          </p:cNvGrpSpPr>
          <p:nvPr/>
        </p:nvGrpSpPr>
        <p:grpSpPr bwMode="auto">
          <a:xfrm>
            <a:off x="9111582" y="1777556"/>
            <a:ext cx="914400" cy="914400"/>
            <a:chOff x="7831624" y="5273542"/>
            <a:chExt cx="833706" cy="833705"/>
          </a:xfrm>
        </p:grpSpPr>
        <p:sp>
          <p:nvSpPr>
            <p:cNvPr id="43" name="Freeform 21"/>
            <p:cNvSpPr>
              <a:spLocks noChangeArrowheads="1"/>
            </p:cNvSpPr>
            <p:nvPr/>
          </p:nvSpPr>
          <p:spPr bwMode="auto">
            <a:xfrm>
              <a:off x="7831624" y="5273542"/>
              <a:ext cx="833706" cy="833705"/>
            </a:xfrm>
            <a:custGeom>
              <a:avLst/>
              <a:gdLst>
                <a:gd name="T0" fmla="*/ 3083 w 3084"/>
                <a:gd name="T1" fmla="*/ 1551 h 3084"/>
                <a:gd name="T2" fmla="*/ 3083 w 3084"/>
                <a:gd name="T3" fmla="*/ 1551 h 3084"/>
                <a:gd name="T4" fmla="*/ 1551 w 3084"/>
                <a:gd name="T5" fmla="*/ 3083 h 3084"/>
                <a:gd name="T6" fmla="*/ 0 w 3084"/>
                <a:gd name="T7" fmla="*/ 1551 h 3084"/>
                <a:gd name="T8" fmla="*/ 1551 w 3084"/>
                <a:gd name="T9" fmla="*/ 0 h 3084"/>
                <a:gd name="T10" fmla="*/ 3083 w 3084"/>
                <a:gd name="T11" fmla="*/ 1551 h 3084"/>
              </a:gdLst>
              <a:ahLst/>
              <a:cxnLst>
                <a:cxn ang="0">
                  <a:pos x="T0" y="T1"/>
                </a:cxn>
                <a:cxn ang="0">
                  <a:pos x="T2" y="T3"/>
                </a:cxn>
                <a:cxn ang="0">
                  <a:pos x="T4" y="T5"/>
                </a:cxn>
                <a:cxn ang="0">
                  <a:pos x="T6" y="T7"/>
                </a:cxn>
                <a:cxn ang="0">
                  <a:pos x="T8" y="T9"/>
                </a:cxn>
                <a:cxn ang="0">
                  <a:pos x="T10" y="T11"/>
                </a:cxn>
              </a:cxnLst>
              <a:rect l="0" t="0" r="r" b="b"/>
              <a:pathLst>
                <a:path w="3084" h="3084">
                  <a:moveTo>
                    <a:pt x="3083" y="1551"/>
                  </a:moveTo>
                  <a:lnTo>
                    <a:pt x="3083" y="1551"/>
                  </a:lnTo>
                  <a:cubicBezTo>
                    <a:pt x="3083" y="2408"/>
                    <a:pt x="2390" y="3083"/>
                    <a:pt x="1551" y="3083"/>
                  </a:cubicBezTo>
                  <a:cubicBezTo>
                    <a:pt x="693" y="3083"/>
                    <a:pt x="0" y="2408"/>
                    <a:pt x="0" y="1551"/>
                  </a:cubicBezTo>
                  <a:cubicBezTo>
                    <a:pt x="0" y="694"/>
                    <a:pt x="693" y="0"/>
                    <a:pt x="1551" y="0"/>
                  </a:cubicBezTo>
                  <a:cubicBezTo>
                    <a:pt x="2390" y="0"/>
                    <a:pt x="3083" y="694"/>
                    <a:pt x="3083" y="1551"/>
                  </a:cubicBezTo>
                </a:path>
              </a:pathLst>
            </a:custGeom>
            <a:solidFill>
              <a:srgbClr val="F0C31A"/>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44" name="Group 148"/>
            <p:cNvGrpSpPr>
              <a:grpSpLocks/>
            </p:cNvGrpSpPr>
            <p:nvPr/>
          </p:nvGrpSpPr>
          <p:grpSpPr bwMode="auto">
            <a:xfrm>
              <a:off x="7935391" y="5510891"/>
              <a:ext cx="626174" cy="364970"/>
              <a:chOff x="5281613" y="2733675"/>
              <a:chExt cx="833437" cy="485775"/>
            </a:xfrm>
          </p:grpSpPr>
          <p:sp>
            <p:nvSpPr>
              <p:cNvPr id="45" name="Freeform 22"/>
              <p:cNvSpPr>
                <a:spLocks noChangeArrowheads="1"/>
              </p:cNvSpPr>
              <p:nvPr/>
            </p:nvSpPr>
            <p:spPr bwMode="auto">
              <a:xfrm>
                <a:off x="5872705" y="2969424"/>
                <a:ext cx="243068" cy="131046"/>
              </a:xfrm>
              <a:custGeom>
                <a:avLst/>
                <a:gdLst>
                  <a:gd name="T0" fmla="*/ 675 w 676"/>
                  <a:gd name="T1" fmla="*/ 109 h 365"/>
                  <a:gd name="T2" fmla="*/ 675 w 676"/>
                  <a:gd name="T3" fmla="*/ 109 h 365"/>
                  <a:gd name="T4" fmla="*/ 656 w 676"/>
                  <a:gd name="T5" fmla="*/ 91 h 365"/>
                  <a:gd name="T6" fmla="*/ 474 w 676"/>
                  <a:gd name="T7" fmla="*/ 18 h 365"/>
                  <a:gd name="T8" fmla="*/ 437 w 676"/>
                  <a:gd name="T9" fmla="*/ 18 h 365"/>
                  <a:gd name="T10" fmla="*/ 346 w 676"/>
                  <a:gd name="T11" fmla="*/ 164 h 365"/>
                  <a:gd name="T12" fmla="*/ 310 w 676"/>
                  <a:gd name="T13" fmla="*/ 164 h 365"/>
                  <a:gd name="T14" fmla="*/ 219 w 676"/>
                  <a:gd name="T15" fmla="*/ 18 h 365"/>
                  <a:gd name="T16" fmla="*/ 182 w 676"/>
                  <a:gd name="T17" fmla="*/ 18 h 365"/>
                  <a:gd name="T18" fmla="*/ 18 w 676"/>
                  <a:gd name="T19" fmla="*/ 72 h 365"/>
                  <a:gd name="T20" fmla="*/ 18 w 676"/>
                  <a:gd name="T21" fmla="*/ 91 h 365"/>
                  <a:gd name="T22" fmla="*/ 146 w 676"/>
                  <a:gd name="T23" fmla="*/ 145 h 365"/>
                  <a:gd name="T24" fmla="*/ 182 w 676"/>
                  <a:gd name="T25" fmla="*/ 182 h 365"/>
                  <a:gd name="T26" fmla="*/ 182 w 676"/>
                  <a:gd name="T27" fmla="*/ 328 h 365"/>
                  <a:gd name="T28" fmla="*/ 201 w 676"/>
                  <a:gd name="T29" fmla="*/ 364 h 365"/>
                  <a:gd name="T30" fmla="*/ 310 w 676"/>
                  <a:gd name="T31" fmla="*/ 364 h 365"/>
                  <a:gd name="T32" fmla="*/ 346 w 676"/>
                  <a:gd name="T33" fmla="*/ 364 h 365"/>
                  <a:gd name="T34" fmla="*/ 656 w 676"/>
                  <a:gd name="T35" fmla="*/ 364 h 365"/>
                  <a:gd name="T36" fmla="*/ 675 w 676"/>
                  <a:gd name="T37" fmla="*/ 328 h 365"/>
                  <a:gd name="T38" fmla="*/ 675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675" y="109"/>
                    </a:moveTo>
                    <a:lnTo>
                      <a:pt x="675" y="109"/>
                    </a:lnTo>
                    <a:cubicBezTo>
                      <a:pt x="656" y="91"/>
                      <a:pt x="656" y="91"/>
                      <a:pt x="656" y="91"/>
                    </a:cubicBezTo>
                    <a:cubicBezTo>
                      <a:pt x="474" y="18"/>
                      <a:pt x="474" y="18"/>
                      <a:pt x="474" y="18"/>
                    </a:cubicBezTo>
                    <a:cubicBezTo>
                      <a:pt x="474" y="0"/>
                      <a:pt x="456" y="18"/>
                      <a:pt x="437" y="18"/>
                    </a:cubicBezTo>
                    <a:cubicBezTo>
                      <a:pt x="346" y="164"/>
                      <a:pt x="346" y="164"/>
                      <a:pt x="346" y="164"/>
                    </a:cubicBezTo>
                    <a:cubicBezTo>
                      <a:pt x="328" y="182"/>
                      <a:pt x="328" y="182"/>
                      <a:pt x="310" y="164"/>
                    </a:cubicBezTo>
                    <a:cubicBezTo>
                      <a:pt x="219" y="18"/>
                      <a:pt x="219" y="18"/>
                      <a:pt x="219" y="18"/>
                    </a:cubicBezTo>
                    <a:cubicBezTo>
                      <a:pt x="201" y="18"/>
                      <a:pt x="201" y="0"/>
                      <a:pt x="182" y="18"/>
                    </a:cubicBezTo>
                    <a:cubicBezTo>
                      <a:pt x="18" y="72"/>
                      <a:pt x="18" y="72"/>
                      <a:pt x="18" y="72"/>
                    </a:cubicBezTo>
                    <a:cubicBezTo>
                      <a:pt x="0" y="91"/>
                      <a:pt x="0" y="91"/>
                      <a:pt x="18" y="91"/>
                    </a:cubicBezTo>
                    <a:cubicBezTo>
                      <a:pt x="146" y="145"/>
                      <a:pt x="146" y="145"/>
                      <a:pt x="146" y="145"/>
                    </a:cubicBezTo>
                    <a:cubicBezTo>
                      <a:pt x="164" y="164"/>
                      <a:pt x="182" y="182"/>
                      <a:pt x="182" y="182"/>
                    </a:cubicBezTo>
                    <a:cubicBezTo>
                      <a:pt x="182" y="328"/>
                      <a:pt x="182" y="328"/>
                      <a:pt x="182" y="328"/>
                    </a:cubicBezTo>
                    <a:cubicBezTo>
                      <a:pt x="182" y="346"/>
                      <a:pt x="201" y="364"/>
                      <a:pt x="201" y="364"/>
                    </a:cubicBezTo>
                    <a:cubicBezTo>
                      <a:pt x="310" y="364"/>
                      <a:pt x="310" y="364"/>
                      <a:pt x="310" y="364"/>
                    </a:cubicBezTo>
                    <a:cubicBezTo>
                      <a:pt x="346" y="364"/>
                      <a:pt x="346" y="364"/>
                      <a:pt x="346" y="364"/>
                    </a:cubicBezTo>
                    <a:cubicBezTo>
                      <a:pt x="656" y="364"/>
                      <a:pt x="656" y="364"/>
                      <a:pt x="656" y="364"/>
                    </a:cubicBezTo>
                    <a:cubicBezTo>
                      <a:pt x="675" y="364"/>
                      <a:pt x="675" y="346"/>
                      <a:pt x="675" y="328"/>
                    </a:cubicBezTo>
                    <a:lnTo>
                      <a:pt x="675"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6" name="Freeform 23"/>
              <p:cNvSpPr>
                <a:spLocks noChangeArrowheads="1"/>
              </p:cNvSpPr>
              <p:nvPr/>
            </p:nvSpPr>
            <p:spPr bwMode="auto">
              <a:xfrm>
                <a:off x="5931887" y="2804560"/>
                <a:ext cx="126818" cy="171204"/>
              </a:xfrm>
              <a:custGeom>
                <a:avLst/>
                <a:gdLst>
                  <a:gd name="T0" fmla="*/ 346 w 347"/>
                  <a:gd name="T1" fmla="*/ 237 h 475"/>
                  <a:gd name="T2" fmla="*/ 346 w 347"/>
                  <a:gd name="T3" fmla="*/ 237 h 475"/>
                  <a:gd name="T4" fmla="*/ 164 w 347"/>
                  <a:gd name="T5" fmla="*/ 474 h 475"/>
                  <a:gd name="T6" fmla="*/ 0 w 347"/>
                  <a:gd name="T7" fmla="*/ 237 h 475"/>
                  <a:gd name="T8" fmla="*/ 164 w 347"/>
                  <a:gd name="T9" fmla="*/ 18 h 475"/>
                  <a:gd name="T10" fmla="*/ 346 w 347"/>
                  <a:gd name="T11" fmla="*/ 237 h 475"/>
                </a:gdLst>
                <a:ahLst/>
                <a:cxnLst>
                  <a:cxn ang="0">
                    <a:pos x="T0" y="T1"/>
                  </a:cxn>
                  <a:cxn ang="0">
                    <a:pos x="T2" y="T3"/>
                  </a:cxn>
                  <a:cxn ang="0">
                    <a:pos x="T4" y="T5"/>
                  </a:cxn>
                  <a:cxn ang="0">
                    <a:pos x="T6" y="T7"/>
                  </a:cxn>
                  <a:cxn ang="0">
                    <a:pos x="T8" y="T9"/>
                  </a:cxn>
                  <a:cxn ang="0">
                    <a:pos x="T10" y="T11"/>
                  </a:cxn>
                </a:cxnLst>
                <a:rect l="0" t="0" r="r" b="b"/>
                <a:pathLst>
                  <a:path w="347" h="475">
                    <a:moveTo>
                      <a:pt x="346" y="237"/>
                    </a:moveTo>
                    <a:lnTo>
                      <a:pt x="346" y="237"/>
                    </a:lnTo>
                    <a:cubicBezTo>
                      <a:pt x="328" y="346"/>
                      <a:pt x="237" y="474"/>
                      <a:pt x="164" y="474"/>
                    </a:cubicBezTo>
                    <a:cubicBezTo>
                      <a:pt x="73" y="474"/>
                      <a:pt x="0" y="346"/>
                      <a:pt x="0" y="237"/>
                    </a:cubicBezTo>
                    <a:cubicBezTo>
                      <a:pt x="0" y="91"/>
                      <a:pt x="18" y="0"/>
                      <a:pt x="164" y="18"/>
                    </a:cubicBezTo>
                    <a:cubicBezTo>
                      <a:pt x="310" y="18"/>
                      <a:pt x="346" y="91"/>
                      <a:pt x="346"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7" name="Freeform 24"/>
              <p:cNvSpPr>
                <a:spLocks noChangeArrowheads="1"/>
              </p:cNvSpPr>
              <p:nvPr/>
            </p:nvSpPr>
            <p:spPr bwMode="auto">
              <a:xfrm>
                <a:off x="5280886" y="2969424"/>
                <a:ext cx="243068" cy="131046"/>
              </a:xfrm>
              <a:custGeom>
                <a:avLst/>
                <a:gdLst>
                  <a:gd name="T0" fmla="*/ 0 w 676"/>
                  <a:gd name="T1" fmla="*/ 109 h 365"/>
                  <a:gd name="T2" fmla="*/ 0 w 676"/>
                  <a:gd name="T3" fmla="*/ 109 h 365"/>
                  <a:gd name="T4" fmla="*/ 37 w 676"/>
                  <a:gd name="T5" fmla="*/ 91 h 365"/>
                  <a:gd name="T6" fmla="*/ 201 w 676"/>
                  <a:gd name="T7" fmla="*/ 18 h 365"/>
                  <a:gd name="T8" fmla="*/ 237 w 676"/>
                  <a:gd name="T9" fmla="*/ 18 h 365"/>
                  <a:gd name="T10" fmla="*/ 347 w 676"/>
                  <a:gd name="T11" fmla="*/ 164 h 365"/>
                  <a:gd name="T12" fmla="*/ 365 w 676"/>
                  <a:gd name="T13" fmla="*/ 164 h 365"/>
                  <a:gd name="T14" fmla="*/ 456 w 676"/>
                  <a:gd name="T15" fmla="*/ 18 h 365"/>
                  <a:gd name="T16" fmla="*/ 511 w 676"/>
                  <a:gd name="T17" fmla="*/ 18 h 365"/>
                  <a:gd name="T18" fmla="*/ 675 w 676"/>
                  <a:gd name="T19" fmla="*/ 72 h 365"/>
                  <a:gd name="T20" fmla="*/ 675 w 676"/>
                  <a:gd name="T21" fmla="*/ 91 h 365"/>
                  <a:gd name="T22" fmla="*/ 529 w 676"/>
                  <a:gd name="T23" fmla="*/ 145 h 365"/>
                  <a:gd name="T24" fmla="*/ 511 w 676"/>
                  <a:gd name="T25" fmla="*/ 182 h 365"/>
                  <a:gd name="T26" fmla="*/ 511 w 676"/>
                  <a:gd name="T27" fmla="*/ 328 h 365"/>
                  <a:gd name="T28" fmla="*/ 474 w 676"/>
                  <a:gd name="T29" fmla="*/ 364 h 365"/>
                  <a:gd name="T30" fmla="*/ 383 w 676"/>
                  <a:gd name="T31" fmla="*/ 364 h 365"/>
                  <a:gd name="T32" fmla="*/ 328 w 676"/>
                  <a:gd name="T33" fmla="*/ 364 h 365"/>
                  <a:gd name="T34" fmla="*/ 18 w 676"/>
                  <a:gd name="T35" fmla="*/ 364 h 365"/>
                  <a:gd name="T36" fmla="*/ 0 w 676"/>
                  <a:gd name="T37" fmla="*/ 328 h 365"/>
                  <a:gd name="T38" fmla="*/ 0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0" y="109"/>
                    </a:moveTo>
                    <a:lnTo>
                      <a:pt x="0" y="109"/>
                    </a:lnTo>
                    <a:cubicBezTo>
                      <a:pt x="0" y="109"/>
                      <a:pt x="18" y="91"/>
                      <a:pt x="37" y="91"/>
                    </a:cubicBezTo>
                    <a:cubicBezTo>
                      <a:pt x="201" y="18"/>
                      <a:pt x="201" y="18"/>
                      <a:pt x="201" y="18"/>
                    </a:cubicBezTo>
                    <a:cubicBezTo>
                      <a:pt x="219" y="0"/>
                      <a:pt x="237" y="18"/>
                      <a:pt x="237" y="18"/>
                    </a:cubicBezTo>
                    <a:cubicBezTo>
                      <a:pt x="347" y="164"/>
                      <a:pt x="347" y="164"/>
                      <a:pt x="347" y="164"/>
                    </a:cubicBezTo>
                    <a:cubicBezTo>
                      <a:pt x="347" y="182"/>
                      <a:pt x="365" y="182"/>
                      <a:pt x="365" y="164"/>
                    </a:cubicBezTo>
                    <a:cubicBezTo>
                      <a:pt x="456" y="18"/>
                      <a:pt x="456" y="18"/>
                      <a:pt x="456" y="18"/>
                    </a:cubicBezTo>
                    <a:cubicBezTo>
                      <a:pt x="474" y="18"/>
                      <a:pt x="492" y="0"/>
                      <a:pt x="511" y="18"/>
                    </a:cubicBezTo>
                    <a:cubicBezTo>
                      <a:pt x="675" y="72"/>
                      <a:pt x="675" y="72"/>
                      <a:pt x="675" y="72"/>
                    </a:cubicBezTo>
                    <a:cubicBezTo>
                      <a:pt x="675" y="91"/>
                      <a:pt x="675" y="91"/>
                      <a:pt x="675" y="91"/>
                    </a:cubicBezTo>
                    <a:cubicBezTo>
                      <a:pt x="529" y="145"/>
                      <a:pt x="529" y="145"/>
                      <a:pt x="529" y="145"/>
                    </a:cubicBezTo>
                    <a:cubicBezTo>
                      <a:pt x="511" y="164"/>
                      <a:pt x="511" y="182"/>
                      <a:pt x="511" y="182"/>
                    </a:cubicBezTo>
                    <a:cubicBezTo>
                      <a:pt x="511" y="328"/>
                      <a:pt x="511" y="328"/>
                      <a:pt x="511" y="328"/>
                    </a:cubicBezTo>
                    <a:cubicBezTo>
                      <a:pt x="511" y="346"/>
                      <a:pt x="492" y="364"/>
                      <a:pt x="474" y="364"/>
                    </a:cubicBezTo>
                    <a:cubicBezTo>
                      <a:pt x="383" y="364"/>
                      <a:pt x="383" y="364"/>
                      <a:pt x="383" y="364"/>
                    </a:cubicBezTo>
                    <a:cubicBezTo>
                      <a:pt x="365" y="364"/>
                      <a:pt x="347" y="364"/>
                      <a:pt x="328" y="364"/>
                    </a:cubicBezTo>
                    <a:cubicBezTo>
                      <a:pt x="18" y="364"/>
                      <a:pt x="18" y="364"/>
                      <a:pt x="18" y="364"/>
                    </a:cubicBezTo>
                    <a:cubicBezTo>
                      <a:pt x="18" y="364"/>
                      <a:pt x="0" y="346"/>
                      <a:pt x="0" y="328"/>
                    </a:cubicBezTo>
                    <a:lnTo>
                      <a:pt x="0"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8" name="Freeform 25"/>
              <p:cNvSpPr>
                <a:spLocks noChangeArrowheads="1"/>
              </p:cNvSpPr>
              <p:nvPr/>
            </p:nvSpPr>
            <p:spPr bwMode="auto">
              <a:xfrm>
                <a:off x="5346408" y="2804560"/>
                <a:ext cx="124705" cy="171204"/>
              </a:xfrm>
              <a:custGeom>
                <a:avLst/>
                <a:gdLst>
                  <a:gd name="T0" fmla="*/ 0 w 348"/>
                  <a:gd name="T1" fmla="*/ 237 h 475"/>
                  <a:gd name="T2" fmla="*/ 0 w 348"/>
                  <a:gd name="T3" fmla="*/ 237 h 475"/>
                  <a:gd name="T4" fmla="*/ 165 w 348"/>
                  <a:gd name="T5" fmla="*/ 474 h 475"/>
                  <a:gd name="T6" fmla="*/ 347 w 348"/>
                  <a:gd name="T7" fmla="*/ 237 h 475"/>
                  <a:gd name="T8" fmla="*/ 165 w 348"/>
                  <a:gd name="T9" fmla="*/ 18 h 475"/>
                  <a:gd name="T10" fmla="*/ 0 w 348"/>
                  <a:gd name="T11" fmla="*/ 237 h 475"/>
                </a:gdLst>
                <a:ahLst/>
                <a:cxnLst>
                  <a:cxn ang="0">
                    <a:pos x="T0" y="T1"/>
                  </a:cxn>
                  <a:cxn ang="0">
                    <a:pos x="T2" y="T3"/>
                  </a:cxn>
                  <a:cxn ang="0">
                    <a:pos x="T4" y="T5"/>
                  </a:cxn>
                  <a:cxn ang="0">
                    <a:pos x="T6" y="T7"/>
                  </a:cxn>
                  <a:cxn ang="0">
                    <a:pos x="T8" y="T9"/>
                  </a:cxn>
                  <a:cxn ang="0">
                    <a:pos x="T10" y="T11"/>
                  </a:cxn>
                </a:cxnLst>
                <a:rect l="0" t="0" r="r" b="b"/>
                <a:pathLst>
                  <a:path w="348" h="475">
                    <a:moveTo>
                      <a:pt x="0" y="237"/>
                    </a:moveTo>
                    <a:lnTo>
                      <a:pt x="0" y="237"/>
                    </a:lnTo>
                    <a:cubicBezTo>
                      <a:pt x="0" y="346"/>
                      <a:pt x="92" y="474"/>
                      <a:pt x="165" y="474"/>
                    </a:cubicBezTo>
                    <a:cubicBezTo>
                      <a:pt x="256" y="474"/>
                      <a:pt x="347" y="346"/>
                      <a:pt x="347" y="237"/>
                    </a:cubicBezTo>
                    <a:cubicBezTo>
                      <a:pt x="347" y="91"/>
                      <a:pt x="310" y="0"/>
                      <a:pt x="165" y="18"/>
                    </a:cubicBezTo>
                    <a:cubicBezTo>
                      <a:pt x="19" y="18"/>
                      <a:pt x="0" y="91"/>
                      <a:pt x="0"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9" name="Freeform 26"/>
              <p:cNvSpPr>
                <a:spLocks noChangeArrowheads="1"/>
              </p:cNvSpPr>
              <p:nvPr/>
            </p:nvSpPr>
            <p:spPr bwMode="auto">
              <a:xfrm>
                <a:off x="5490136" y="2994788"/>
                <a:ext cx="416388" cy="224046"/>
              </a:xfrm>
              <a:custGeom>
                <a:avLst/>
                <a:gdLst>
                  <a:gd name="T0" fmla="*/ 821 w 1150"/>
                  <a:gd name="T1" fmla="*/ 19 h 622"/>
                  <a:gd name="T2" fmla="*/ 821 w 1150"/>
                  <a:gd name="T3" fmla="*/ 19 h 622"/>
                  <a:gd name="T4" fmla="*/ 766 w 1150"/>
                  <a:gd name="T5" fmla="*/ 37 h 622"/>
                  <a:gd name="T6" fmla="*/ 602 w 1150"/>
                  <a:gd name="T7" fmla="*/ 256 h 622"/>
                  <a:gd name="T8" fmla="*/ 566 w 1150"/>
                  <a:gd name="T9" fmla="*/ 256 h 622"/>
                  <a:gd name="T10" fmla="*/ 401 w 1150"/>
                  <a:gd name="T11" fmla="*/ 37 h 622"/>
                  <a:gd name="T12" fmla="*/ 347 w 1150"/>
                  <a:gd name="T13" fmla="*/ 19 h 622"/>
                  <a:gd name="T14" fmla="*/ 55 w 1150"/>
                  <a:gd name="T15" fmla="*/ 128 h 622"/>
                  <a:gd name="T16" fmla="*/ 18 w 1150"/>
                  <a:gd name="T17" fmla="*/ 183 h 622"/>
                  <a:gd name="T18" fmla="*/ 0 w 1150"/>
                  <a:gd name="T19" fmla="*/ 566 h 622"/>
                  <a:gd name="T20" fmla="*/ 36 w 1150"/>
                  <a:gd name="T21" fmla="*/ 621 h 622"/>
                  <a:gd name="T22" fmla="*/ 547 w 1150"/>
                  <a:gd name="T23" fmla="*/ 621 h 622"/>
                  <a:gd name="T24" fmla="*/ 620 w 1150"/>
                  <a:gd name="T25" fmla="*/ 621 h 622"/>
                  <a:gd name="T26" fmla="*/ 1113 w 1150"/>
                  <a:gd name="T27" fmla="*/ 621 h 622"/>
                  <a:gd name="T28" fmla="*/ 1149 w 1150"/>
                  <a:gd name="T29" fmla="*/ 566 h 622"/>
                  <a:gd name="T30" fmla="*/ 1149 w 1150"/>
                  <a:gd name="T31" fmla="*/ 183 h 622"/>
                  <a:gd name="T32" fmla="*/ 1113 w 1150"/>
                  <a:gd name="T33" fmla="*/ 128 h 622"/>
                  <a:gd name="T34" fmla="*/ 821 w 1150"/>
                  <a:gd name="T35" fmla="*/ 1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0" h="622">
                    <a:moveTo>
                      <a:pt x="821" y="19"/>
                    </a:moveTo>
                    <a:lnTo>
                      <a:pt x="821" y="19"/>
                    </a:lnTo>
                    <a:cubicBezTo>
                      <a:pt x="803" y="0"/>
                      <a:pt x="766" y="19"/>
                      <a:pt x="766" y="37"/>
                    </a:cubicBezTo>
                    <a:cubicBezTo>
                      <a:pt x="602" y="256"/>
                      <a:pt x="602" y="256"/>
                      <a:pt x="602" y="256"/>
                    </a:cubicBezTo>
                    <a:cubicBezTo>
                      <a:pt x="602" y="274"/>
                      <a:pt x="566" y="274"/>
                      <a:pt x="566" y="256"/>
                    </a:cubicBezTo>
                    <a:cubicBezTo>
                      <a:pt x="401" y="37"/>
                      <a:pt x="401" y="37"/>
                      <a:pt x="401" y="37"/>
                    </a:cubicBezTo>
                    <a:cubicBezTo>
                      <a:pt x="383" y="19"/>
                      <a:pt x="365" y="0"/>
                      <a:pt x="347" y="19"/>
                    </a:cubicBezTo>
                    <a:cubicBezTo>
                      <a:pt x="55" y="128"/>
                      <a:pt x="55" y="128"/>
                      <a:pt x="55" y="128"/>
                    </a:cubicBezTo>
                    <a:cubicBezTo>
                      <a:pt x="36" y="146"/>
                      <a:pt x="18" y="165"/>
                      <a:pt x="18" y="183"/>
                    </a:cubicBezTo>
                    <a:cubicBezTo>
                      <a:pt x="0" y="566"/>
                      <a:pt x="0" y="566"/>
                      <a:pt x="0" y="566"/>
                    </a:cubicBezTo>
                    <a:cubicBezTo>
                      <a:pt x="0" y="603"/>
                      <a:pt x="18" y="621"/>
                      <a:pt x="36" y="621"/>
                    </a:cubicBezTo>
                    <a:cubicBezTo>
                      <a:pt x="547" y="621"/>
                      <a:pt x="547" y="621"/>
                      <a:pt x="547" y="621"/>
                    </a:cubicBezTo>
                    <a:cubicBezTo>
                      <a:pt x="566" y="621"/>
                      <a:pt x="602" y="621"/>
                      <a:pt x="620" y="621"/>
                    </a:cubicBezTo>
                    <a:cubicBezTo>
                      <a:pt x="1113" y="621"/>
                      <a:pt x="1113" y="621"/>
                      <a:pt x="1113" y="621"/>
                    </a:cubicBezTo>
                    <a:cubicBezTo>
                      <a:pt x="1131" y="621"/>
                      <a:pt x="1149" y="603"/>
                      <a:pt x="1149" y="566"/>
                    </a:cubicBezTo>
                    <a:cubicBezTo>
                      <a:pt x="1149" y="183"/>
                      <a:pt x="1149" y="183"/>
                      <a:pt x="1149" y="183"/>
                    </a:cubicBezTo>
                    <a:cubicBezTo>
                      <a:pt x="1149" y="165"/>
                      <a:pt x="1131" y="146"/>
                      <a:pt x="1113" y="128"/>
                    </a:cubicBezTo>
                    <a:lnTo>
                      <a:pt x="821" y="1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50" name="Freeform 27"/>
              <p:cNvSpPr>
                <a:spLocks noChangeArrowheads="1"/>
              </p:cNvSpPr>
              <p:nvPr/>
            </p:nvSpPr>
            <p:spPr bwMode="auto">
              <a:xfrm>
                <a:off x="5597932" y="2732696"/>
                <a:ext cx="205022" cy="270546"/>
              </a:xfrm>
              <a:custGeom>
                <a:avLst/>
                <a:gdLst>
                  <a:gd name="T0" fmla="*/ 566 w 567"/>
                  <a:gd name="T1" fmla="*/ 365 h 749"/>
                  <a:gd name="T2" fmla="*/ 566 w 567"/>
                  <a:gd name="T3" fmla="*/ 365 h 749"/>
                  <a:gd name="T4" fmla="*/ 292 w 567"/>
                  <a:gd name="T5" fmla="*/ 748 h 749"/>
                  <a:gd name="T6" fmla="*/ 0 w 567"/>
                  <a:gd name="T7" fmla="*/ 365 h 749"/>
                  <a:gd name="T8" fmla="*/ 292 w 567"/>
                  <a:gd name="T9" fmla="*/ 0 h 749"/>
                  <a:gd name="T10" fmla="*/ 566 w 567"/>
                  <a:gd name="T11" fmla="*/ 365 h 749"/>
                </a:gdLst>
                <a:ahLst/>
                <a:cxnLst>
                  <a:cxn ang="0">
                    <a:pos x="T0" y="T1"/>
                  </a:cxn>
                  <a:cxn ang="0">
                    <a:pos x="T2" y="T3"/>
                  </a:cxn>
                  <a:cxn ang="0">
                    <a:pos x="T4" y="T5"/>
                  </a:cxn>
                  <a:cxn ang="0">
                    <a:pos x="T6" y="T7"/>
                  </a:cxn>
                  <a:cxn ang="0">
                    <a:pos x="T8" y="T9"/>
                  </a:cxn>
                  <a:cxn ang="0">
                    <a:pos x="T10" y="T11"/>
                  </a:cxn>
                </a:cxnLst>
                <a:rect l="0" t="0" r="r" b="b"/>
                <a:pathLst>
                  <a:path w="567" h="749">
                    <a:moveTo>
                      <a:pt x="566" y="365"/>
                    </a:moveTo>
                    <a:lnTo>
                      <a:pt x="566" y="365"/>
                    </a:lnTo>
                    <a:cubicBezTo>
                      <a:pt x="566" y="547"/>
                      <a:pt x="420" y="748"/>
                      <a:pt x="292" y="748"/>
                    </a:cubicBezTo>
                    <a:cubicBezTo>
                      <a:pt x="146" y="748"/>
                      <a:pt x="0" y="547"/>
                      <a:pt x="0" y="365"/>
                    </a:cubicBezTo>
                    <a:cubicBezTo>
                      <a:pt x="0" y="146"/>
                      <a:pt x="55" y="0"/>
                      <a:pt x="292" y="0"/>
                    </a:cubicBezTo>
                    <a:cubicBezTo>
                      <a:pt x="529" y="0"/>
                      <a:pt x="566" y="146"/>
                      <a:pt x="566" y="365"/>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7" name="Group 13"/>
          <p:cNvGrpSpPr>
            <a:grpSpLocks noChangeAspect="1"/>
          </p:cNvGrpSpPr>
          <p:nvPr/>
        </p:nvGrpSpPr>
        <p:grpSpPr bwMode="auto">
          <a:xfrm>
            <a:off x="9110712" y="4375346"/>
            <a:ext cx="916141" cy="914400"/>
            <a:chOff x="10087568" y="5273542"/>
            <a:chExt cx="833706" cy="833705"/>
          </a:xfrm>
        </p:grpSpPr>
        <p:sp>
          <p:nvSpPr>
            <p:cNvPr id="34" name="Freeform 8"/>
            <p:cNvSpPr>
              <a:spLocks noChangeArrowheads="1"/>
            </p:cNvSpPr>
            <p:nvPr/>
          </p:nvSpPr>
          <p:spPr bwMode="auto">
            <a:xfrm>
              <a:off x="10087568" y="5273542"/>
              <a:ext cx="833706" cy="833705"/>
            </a:xfrm>
            <a:custGeom>
              <a:avLst/>
              <a:gdLst>
                <a:gd name="T0" fmla="*/ 3082 w 3083"/>
                <a:gd name="T1" fmla="*/ 1551 h 3084"/>
                <a:gd name="T2" fmla="*/ 3082 w 3083"/>
                <a:gd name="T3" fmla="*/ 1551 h 3084"/>
                <a:gd name="T4" fmla="*/ 1550 w 3083"/>
                <a:gd name="T5" fmla="*/ 3083 h 3084"/>
                <a:gd name="T6" fmla="*/ 0 w 3083"/>
                <a:gd name="T7" fmla="*/ 1551 h 3084"/>
                <a:gd name="T8" fmla="*/ 1550 w 3083"/>
                <a:gd name="T9" fmla="*/ 0 h 3084"/>
                <a:gd name="T10" fmla="*/ 3082 w 3083"/>
                <a:gd name="T11" fmla="*/ 1551 h 3084"/>
              </a:gdLst>
              <a:ahLst/>
              <a:cxnLst>
                <a:cxn ang="0">
                  <a:pos x="T0" y="T1"/>
                </a:cxn>
                <a:cxn ang="0">
                  <a:pos x="T2" y="T3"/>
                </a:cxn>
                <a:cxn ang="0">
                  <a:pos x="T4" y="T5"/>
                </a:cxn>
                <a:cxn ang="0">
                  <a:pos x="T6" y="T7"/>
                </a:cxn>
                <a:cxn ang="0">
                  <a:pos x="T8" y="T9"/>
                </a:cxn>
                <a:cxn ang="0">
                  <a:pos x="T10" y="T11"/>
                </a:cxn>
              </a:cxnLst>
              <a:rect l="0" t="0" r="r" b="b"/>
              <a:pathLst>
                <a:path w="3083" h="3084">
                  <a:moveTo>
                    <a:pt x="3082" y="1551"/>
                  </a:moveTo>
                  <a:lnTo>
                    <a:pt x="3082" y="1551"/>
                  </a:lnTo>
                  <a:cubicBezTo>
                    <a:pt x="3082" y="2390"/>
                    <a:pt x="2389" y="3083"/>
                    <a:pt x="1550" y="3083"/>
                  </a:cubicBezTo>
                  <a:cubicBezTo>
                    <a:pt x="693" y="3083"/>
                    <a:pt x="0" y="2390"/>
                    <a:pt x="0" y="1551"/>
                  </a:cubicBezTo>
                  <a:cubicBezTo>
                    <a:pt x="0" y="694"/>
                    <a:pt x="693" y="0"/>
                    <a:pt x="1550" y="0"/>
                  </a:cubicBezTo>
                  <a:cubicBezTo>
                    <a:pt x="2389" y="0"/>
                    <a:pt x="3082" y="694"/>
                    <a:pt x="3082" y="1551"/>
                  </a:cubicBezTo>
                </a:path>
              </a:pathLst>
            </a:custGeom>
            <a:solidFill>
              <a:srgbClr val="222D6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5" name="Freeform 9"/>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6" name="Freeform 10"/>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sp>
        <p:nvSpPr>
          <p:cNvPr id="28" name="TextBox 27"/>
          <p:cNvSpPr txBox="1"/>
          <p:nvPr/>
        </p:nvSpPr>
        <p:spPr>
          <a:xfrm>
            <a:off x="8890383" y="3996358"/>
            <a:ext cx="1336823"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Mobile Apps</a:t>
            </a:r>
            <a:endParaRPr lang="en-US" sz="1600" spc="-30" dirty="0">
              <a:solidFill>
                <a:srgbClr val="7C868D"/>
              </a:solidFill>
              <a:latin typeface="Salesforce Sans"/>
              <a:ea typeface="ＭＳ Ｐゴシック" charset="0"/>
              <a:cs typeface="ＭＳ Ｐゴシック" charset="0"/>
            </a:endParaRPr>
          </a:p>
        </p:txBody>
      </p:sp>
      <p:sp>
        <p:nvSpPr>
          <p:cNvPr id="29" name="TextBox 28"/>
          <p:cNvSpPr txBox="1"/>
          <p:nvPr/>
        </p:nvSpPr>
        <p:spPr>
          <a:xfrm>
            <a:off x="8717754" y="2702091"/>
            <a:ext cx="1701621"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Salesforce Apps</a:t>
            </a:r>
            <a:endParaRPr lang="en-US" sz="1600" spc="-30" dirty="0">
              <a:solidFill>
                <a:srgbClr val="7C868D"/>
              </a:solidFill>
              <a:latin typeface="Salesforce Sans"/>
              <a:ea typeface="ＭＳ Ｐゴシック" charset="0"/>
              <a:cs typeface="ＭＳ Ｐゴシック" charset="0"/>
            </a:endParaRPr>
          </a:p>
        </p:txBody>
      </p:sp>
      <p:sp>
        <p:nvSpPr>
          <p:cNvPr id="33" name="TextBox 32"/>
          <p:cNvSpPr txBox="1"/>
          <p:nvPr/>
        </p:nvSpPr>
        <p:spPr>
          <a:xfrm>
            <a:off x="8880342" y="5234800"/>
            <a:ext cx="1557534"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Custom Apps</a:t>
            </a:r>
            <a:endParaRPr lang="en-US" sz="1600" spc="-30" dirty="0">
              <a:solidFill>
                <a:srgbClr val="7C868D"/>
              </a:solidFill>
              <a:latin typeface="Salesforce Sans"/>
              <a:ea typeface="ＭＳ Ｐゴシック" charset="0"/>
              <a:cs typeface="ＭＳ Ｐゴシック" charset="0"/>
            </a:endParaRPr>
          </a:p>
        </p:txBody>
      </p:sp>
      <p:pic>
        <p:nvPicPr>
          <p:cNvPr id="69" name="Picture 68"/>
          <p:cNvPicPr>
            <a:picLocks noChangeAspect="1"/>
          </p:cNvPicPr>
          <p:nvPr/>
        </p:nvPicPr>
        <p:blipFill>
          <a:blip r:embed="rId2"/>
          <a:stretch>
            <a:fillRect/>
          </a:stretch>
        </p:blipFill>
        <p:spPr>
          <a:xfrm>
            <a:off x="9111582" y="5674240"/>
            <a:ext cx="914400" cy="914400"/>
          </a:xfrm>
          <a:prstGeom prst="rect">
            <a:avLst/>
          </a:prstGeom>
        </p:spPr>
      </p:pic>
      <p:sp>
        <p:nvSpPr>
          <p:cNvPr id="70" name="TextBox 69"/>
          <p:cNvSpPr txBox="1"/>
          <p:nvPr/>
        </p:nvSpPr>
        <p:spPr>
          <a:xfrm>
            <a:off x="8223735" y="6519446"/>
            <a:ext cx="2678938"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Existing Web Properties</a:t>
            </a:r>
            <a:endParaRPr lang="en-US" sz="1600" spc="-30" dirty="0">
              <a:solidFill>
                <a:srgbClr val="7C868D"/>
              </a:solidFill>
              <a:latin typeface="Salesforce Sans"/>
              <a:ea typeface="ＭＳ Ｐゴシック" charset="0"/>
              <a:cs typeface="ＭＳ Ｐゴシック" charset="0"/>
            </a:endParaRPr>
          </a:p>
        </p:txBody>
      </p:sp>
      <p:cxnSp>
        <p:nvCxnSpPr>
          <p:cNvPr id="72" name="Straight Arrow Connector 71"/>
          <p:cNvCxnSpPr>
            <a:stCxn id="66" idx="3"/>
            <a:endCxn id="43" idx="3"/>
          </p:cNvCxnSpPr>
          <p:nvPr/>
        </p:nvCxnSpPr>
        <p:spPr>
          <a:xfrm flipV="1">
            <a:off x="3084736" y="2237424"/>
            <a:ext cx="6026846" cy="112523"/>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9" idx="3"/>
            <a:endCxn id="43" idx="3"/>
          </p:cNvCxnSpPr>
          <p:nvPr/>
        </p:nvCxnSpPr>
        <p:spPr>
          <a:xfrm flipV="1">
            <a:off x="3155557" y="2237424"/>
            <a:ext cx="5956025" cy="1843039"/>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3" idx="3"/>
            <a:endCxn id="59" idx="3"/>
          </p:cNvCxnSpPr>
          <p:nvPr/>
        </p:nvCxnSpPr>
        <p:spPr>
          <a:xfrm flipV="1">
            <a:off x="2870106" y="3536319"/>
            <a:ext cx="6243218" cy="1840422"/>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9" idx="3"/>
            <a:endCxn id="34" idx="3"/>
          </p:cNvCxnSpPr>
          <p:nvPr/>
        </p:nvCxnSpPr>
        <p:spPr>
          <a:xfrm>
            <a:off x="3155557" y="4080463"/>
            <a:ext cx="5955155" cy="754751"/>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66" idx="3"/>
            <a:endCxn id="69" idx="1"/>
          </p:cNvCxnSpPr>
          <p:nvPr/>
        </p:nvCxnSpPr>
        <p:spPr>
          <a:xfrm>
            <a:off x="3084736" y="2349947"/>
            <a:ext cx="6026846" cy="3781493"/>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999271" y="3234863"/>
            <a:ext cx="1156286" cy="1119874"/>
            <a:chOff x="1999271" y="3187432"/>
            <a:chExt cx="1156286" cy="1119874"/>
          </a:xfrm>
        </p:grpSpPr>
        <p:pic>
          <p:nvPicPr>
            <p:cNvPr id="15" name="Picture 14"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271" y="3187432"/>
              <a:ext cx="548548" cy="548548"/>
            </a:xfrm>
            <a:prstGeom prst="rect">
              <a:avLst/>
            </a:prstGeom>
          </p:spPr>
        </p:pic>
        <p:pic>
          <p:nvPicPr>
            <p:cNvPr id="16" name="Picture 15" descr="images-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271" y="3758758"/>
              <a:ext cx="548548" cy="548548"/>
            </a:xfrm>
            <a:prstGeom prst="rect">
              <a:avLst/>
            </a:prstGeom>
          </p:spPr>
        </p:pic>
        <p:pic>
          <p:nvPicPr>
            <p:cNvPr id="19" name="Picture 18"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009" y="3758758"/>
              <a:ext cx="548548" cy="548548"/>
            </a:xfrm>
            <a:prstGeom prst="rect">
              <a:avLst/>
            </a:prstGeom>
          </p:spPr>
        </p:pic>
        <p:pic>
          <p:nvPicPr>
            <p:cNvPr id="5" name="Picture 4"/>
            <p:cNvPicPr>
              <a:picLocks noChangeAspect="1"/>
            </p:cNvPicPr>
            <p:nvPr/>
          </p:nvPicPr>
          <p:blipFill>
            <a:blip r:embed="rId6"/>
            <a:stretch>
              <a:fillRect/>
            </a:stretch>
          </p:blipFill>
          <p:spPr>
            <a:xfrm>
              <a:off x="2596567" y="3187432"/>
              <a:ext cx="558990" cy="558990"/>
            </a:xfrm>
            <a:prstGeom prst="rect">
              <a:avLst/>
            </a:prstGeom>
          </p:spPr>
        </p:pic>
      </p:grpSp>
      <p:sp>
        <p:nvSpPr>
          <p:cNvPr id="66" name="TextBox 65"/>
          <p:cNvSpPr txBox="1"/>
          <p:nvPr/>
        </p:nvSpPr>
        <p:spPr>
          <a:xfrm>
            <a:off x="1843790" y="2057559"/>
            <a:ext cx="1240946" cy="584776"/>
          </a:xfrm>
          <a:prstGeom prst="rect">
            <a:avLst/>
          </a:prstGeom>
          <a:noFill/>
          <a:ln w="6350" cmpd="sng">
            <a:solidFill>
              <a:schemeClr val="tx1"/>
            </a:solidFill>
          </a:ln>
        </p:spPr>
        <p:txBody>
          <a:bodyPr wrap="none">
            <a:spAutoFit/>
          </a:bodyPr>
          <a:lstStyle/>
          <a:p>
            <a:pPr algn="ctr" fontAlgn="auto">
              <a:spcBef>
                <a:spcPts val="300"/>
              </a:spcBef>
              <a:spcAft>
                <a:spcPts val="1000"/>
              </a:spcAft>
              <a:defRPr/>
            </a:pPr>
            <a:r>
              <a:rPr lang="en-US" sz="1600" spc="-30" dirty="0" smtClean="0">
                <a:solidFill>
                  <a:srgbClr val="262626"/>
                </a:solidFill>
                <a:latin typeface="Salesforce Sans"/>
                <a:ea typeface="ＭＳ Ｐゴシック" charset="0"/>
                <a:cs typeface="ＭＳ Ｐゴシック" charset="0"/>
              </a:rPr>
              <a:t>Username</a:t>
            </a:r>
            <a:br>
              <a:rPr lang="en-US" sz="1600" spc="-30" dirty="0" smtClean="0">
                <a:solidFill>
                  <a:srgbClr val="262626"/>
                </a:solidFill>
                <a:latin typeface="Salesforce Sans"/>
                <a:ea typeface="ＭＳ Ｐゴシック" charset="0"/>
                <a:cs typeface="ＭＳ Ｐゴシック" charset="0"/>
              </a:rPr>
            </a:br>
            <a:r>
              <a:rPr lang="en-US" sz="1600" spc="-30" dirty="0" smtClean="0">
                <a:solidFill>
                  <a:srgbClr val="262626"/>
                </a:solidFill>
                <a:latin typeface="Salesforce Sans"/>
                <a:ea typeface="ＭＳ Ｐゴシック" charset="0"/>
                <a:cs typeface="ＭＳ Ｐゴシック" charset="0"/>
              </a:rPr>
              <a:t>&amp;</a:t>
            </a:r>
            <a:r>
              <a:rPr lang="en-US" sz="1600" spc="-30" dirty="0">
                <a:solidFill>
                  <a:srgbClr val="262626"/>
                </a:solidFill>
                <a:latin typeface="Salesforce Sans"/>
                <a:ea typeface="ＭＳ Ｐゴシック" charset="0"/>
                <a:cs typeface="ＭＳ Ｐゴシック" charset="0"/>
              </a:rPr>
              <a:t> </a:t>
            </a:r>
            <a:r>
              <a:rPr lang="en-US" sz="1600" spc="-30" dirty="0" smtClean="0">
                <a:solidFill>
                  <a:srgbClr val="262626"/>
                </a:solidFill>
                <a:latin typeface="Salesforce Sans"/>
                <a:ea typeface="ＭＳ Ｐゴシック" charset="0"/>
                <a:cs typeface="ＭＳ Ｐゴシック" charset="0"/>
              </a:rPr>
              <a:t>Password</a:t>
            </a:r>
            <a:endParaRPr lang="en-US" sz="1600" spc="-30" dirty="0">
              <a:solidFill>
                <a:srgbClr val="262626"/>
              </a:solidFill>
              <a:latin typeface="Salesforce Sans"/>
              <a:ea typeface="ＭＳ Ｐゴシック" charset="0"/>
              <a:cs typeface="ＭＳ Ｐゴシック" charset="0"/>
            </a:endParaRPr>
          </a:p>
        </p:txBody>
      </p:sp>
      <p:sp>
        <p:nvSpPr>
          <p:cNvPr id="93" name="TextBox 92"/>
          <p:cNvSpPr txBox="1"/>
          <p:nvPr/>
        </p:nvSpPr>
        <p:spPr>
          <a:xfrm>
            <a:off x="303008" y="1177292"/>
            <a:ext cx="869924"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Who</a:t>
            </a:r>
            <a:endParaRPr lang="en-US" sz="2400" b="1" spc="-30" dirty="0">
              <a:solidFill>
                <a:srgbClr val="262626"/>
              </a:solidFill>
              <a:latin typeface="Salesforce Sans"/>
              <a:ea typeface="ＭＳ Ｐゴシック" charset="0"/>
              <a:cs typeface="ＭＳ Ｐゴシック" charset="0"/>
            </a:endParaRPr>
          </a:p>
        </p:txBody>
      </p:sp>
      <p:sp>
        <p:nvSpPr>
          <p:cNvPr id="94" name="TextBox 93"/>
          <p:cNvSpPr txBox="1"/>
          <p:nvPr/>
        </p:nvSpPr>
        <p:spPr>
          <a:xfrm>
            <a:off x="1873492" y="1177292"/>
            <a:ext cx="1141075" cy="830997"/>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Where</a:t>
            </a:r>
            <a:br>
              <a:rPr lang="en-US" sz="2400" b="1" spc="-30" dirty="0" smtClean="0">
                <a:solidFill>
                  <a:srgbClr val="262626"/>
                </a:solidFill>
                <a:latin typeface="Salesforce Sans"/>
                <a:ea typeface="ＭＳ Ｐゴシック" charset="0"/>
                <a:cs typeface="ＭＳ Ｐゴシック" charset="0"/>
              </a:rPr>
            </a:br>
            <a:r>
              <a:rPr lang="en-US" sz="2400" b="1" spc="-30" dirty="0" smtClean="0">
                <a:solidFill>
                  <a:srgbClr val="262626"/>
                </a:solidFill>
                <a:latin typeface="Salesforce Sans"/>
                <a:ea typeface="ＭＳ Ｐゴシック" charset="0"/>
                <a:cs typeface="ＭＳ Ｐゴシック" charset="0"/>
              </a:rPr>
              <a:t>When</a:t>
            </a:r>
            <a:endParaRPr lang="en-US" sz="2400" b="1" spc="-30" dirty="0">
              <a:solidFill>
                <a:srgbClr val="262626"/>
              </a:solidFill>
              <a:latin typeface="Salesforce Sans"/>
              <a:ea typeface="ＭＳ Ｐゴシック" charset="0"/>
              <a:cs typeface="ＭＳ Ｐゴシック" charset="0"/>
            </a:endParaRPr>
          </a:p>
        </p:txBody>
      </p:sp>
      <p:sp>
        <p:nvSpPr>
          <p:cNvPr id="98" name="TextBox 97"/>
          <p:cNvSpPr txBox="1"/>
          <p:nvPr/>
        </p:nvSpPr>
        <p:spPr>
          <a:xfrm>
            <a:off x="9067438" y="1177292"/>
            <a:ext cx="966931"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What</a:t>
            </a:r>
            <a:endParaRPr lang="en-US" sz="2400" b="1" spc="-30" dirty="0">
              <a:solidFill>
                <a:srgbClr val="262626"/>
              </a:solidFill>
              <a:latin typeface="Salesforce Sans"/>
              <a:ea typeface="ＭＳ Ｐゴシック" charset="0"/>
              <a:cs typeface="ＭＳ Ｐゴシック" charset="0"/>
            </a:endParaRPr>
          </a:p>
        </p:txBody>
      </p:sp>
      <p:sp>
        <p:nvSpPr>
          <p:cNvPr id="56" name="TextBox 55"/>
          <p:cNvSpPr txBox="1"/>
          <p:nvPr/>
        </p:nvSpPr>
        <p:spPr>
          <a:xfrm>
            <a:off x="5668655" y="1177292"/>
            <a:ext cx="851515"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How</a:t>
            </a:r>
            <a:endParaRPr lang="en-US" sz="2400" b="1" spc="-30" dirty="0">
              <a:solidFill>
                <a:srgbClr val="262626"/>
              </a:solidFill>
              <a:latin typeface="Salesforce Sans"/>
              <a:ea typeface="ＭＳ Ｐゴシック" charset="0"/>
              <a:cs typeface="ＭＳ Ｐゴシック" charset="0"/>
            </a:endParaRPr>
          </a:p>
        </p:txBody>
      </p:sp>
      <p:sp>
        <p:nvSpPr>
          <p:cNvPr id="71" name="TextBox 70"/>
          <p:cNvSpPr txBox="1"/>
          <p:nvPr/>
        </p:nvSpPr>
        <p:spPr>
          <a:xfrm>
            <a:off x="119671" y="2102423"/>
            <a:ext cx="1303672"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Prospects</a:t>
            </a:r>
            <a:endParaRPr lang="en-US" sz="2000" spc="-30" dirty="0">
              <a:solidFill>
                <a:srgbClr val="7C868D"/>
              </a:solidFill>
              <a:latin typeface="Salesforce Sans"/>
              <a:ea typeface="ＭＳ Ｐゴシック" charset="0"/>
              <a:cs typeface="ＭＳ Ｐゴシック" charset="0"/>
            </a:endParaRPr>
          </a:p>
        </p:txBody>
      </p:sp>
      <p:sp>
        <p:nvSpPr>
          <p:cNvPr id="73" name="TextBox 72"/>
          <p:cNvSpPr txBox="1"/>
          <p:nvPr/>
        </p:nvSpPr>
        <p:spPr>
          <a:xfrm>
            <a:off x="58502" y="3129079"/>
            <a:ext cx="1426015"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Customers</a:t>
            </a:r>
          </a:p>
        </p:txBody>
      </p:sp>
      <p:sp>
        <p:nvSpPr>
          <p:cNvPr id="75" name="TextBox 74"/>
          <p:cNvSpPr txBox="1"/>
          <p:nvPr/>
        </p:nvSpPr>
        <p:spPr>
          <a:xfrm>
            <a:off x="165708" y="4155735"/>
            <a:ext cx="1211597"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Students</a:t>
            </a:r>
            <a:endParaRPr lang="en-US" sz="2000" spc="-30" dirty="0">
              <a:solidFill>
                <a:srgbClr val="7C868D"/>
              </a:solidFill>
              <a:latin typeface="Salesforce Sans"/>
              <a:ea typeface="ＭＳ Ｐゴシック" charset="0"/>
              <a:cs typeface="ＭＳ Ｐゴシック" charset="0"/>
            </a:endParaRPr>
          </a:p>
        </p:txBody>
      </p:sp>
      <p:sp>
        <p:nvSpPr>
          <p:cNvPr id="76" name="TextBox 75"/>
          <p:cNvSpPr txBox="1"/>
          <p:nvPr/>
        </p:nvSpPr>
        <p:spPr>
          <a:xfrm>
            <a:off x="203410" y="5182392"/>
            <a:ext cx="1136196"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Partners</a:t>
            </a:r>
            <a:endParaRPr lang="en-US" sz="2000" spc="-30" dirty="0">
              <a:solidFill>
                <a:srgbClr val="7C868D"/>
              </a:solidFill>
              <a:latin typeface="Salesforce Sans"/>
              <a:ea typeface="ＭＳ Ｐゴシック" charset="0"/>
              <a:cs typeface="ＭＳ Ｐゴシック" charset="0"/>
            </a:endParaRPr>
          </a:p>
        </p:txBody>
      </p:sp>
      <p:pic>
        <p:nvPicPr>
          <p:cNvPr id="13" name="Picture 12" descr="download.jpg"/>
          <p:cNvPicPr>
            <a:picLocks noChangeAspect="1"/>
          </p:cNvPicPr>
          <p:nvPr/>
        </p:nvPicPr>
        <p:blipFill>
          <a:blip r:embed="rId7">
            <a:extLst>
              <a:ext uri="{BEBA8EAE-BF5A-486C-A8C5-ECC9F3942E4B}">
                <a14:imgProps xmlns:a14="http://schemas.microsoft.com/office/drawing/2010/main">
                  <a14:imgLayer r:embed="rId8">
                    <a14:imgEffect>
                      <a14:backgroundRemoval t="0" b="100000" l="0" r="98104"/>
                    </a14:imgEffect>
                  </a14:imgLayer>
                </a14:imgProps>
              </a:ext>
              <a:ext uri="{28A0092B-C50C-407E-A947-70E740481C1C}">
                <a14:useLocalDpi xmlns:a14="http://schemas.microsoft.com/office/drawing/2010/main" val="0"/>
              </a:ext>
            </a:extLst>
          </a:blip>
          <a:stretch>
            <a:fillRect/>
          </a:stretch>
        </p:blipFill>
        <p:spPr>
          <a:xfrm>
            <a:off x="2111784" y="4947264"/>
            <a:ext cx="758322" cy="858953"/>
          </a:xfrm>
          <a:prstGeom prst="rect">
            <a:avLst/>
          </a:prstGeom>
        </p:spPr>
      </p:pic>
      <p:cxnSp>
        <p:nvCxnSpPr>
          <p:cNvPr id="78" name="Straight Arrow Connector 77"/>
          <p:cNvCxnSpPr>
            <a:stCxn id="13" idx="3"/>
            <a:endCxn id="34" idx="3"/>
          </p:cNvCxnSpPr>
          <p:nvPr/>
        </p:nvCxnSpPr>
        <p:spPr>
          <a:xfrm flipV="1">
            <a:off x="2870106" y="4835214"/>
            <a:ext cx="6240606" cy="541527"/>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5" idx="3"/>
            <a:endCxn id="59" idx="3"/>
          </p:cNvCxnSpPr>
          <p:nvPr/>
        </p:nvCxnSpPr>
        <p:spPr>
          <a:xfrm>
            <a:off x="3155557" y="3514358"/>
            <a:ext cx="5957767" cy="21961"/>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 idx="3"/>
            <a:endCxn id="69" idx="1"/>
          </p:cNvCxnSpPr>
          <p:nvPr/>
        </p:nvCxnSpPr>
        <p:spPr>
          <a:xfrm>
            <a:off x="3155557" y="3514358"/>
            <a:ext cx="5956025" cy="2617082"/>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08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do this: The Answer</a:t>
            </a:r>
            <a:endParaRPr lang="en-US" dirty="0"/>
          </a:p>
        </p:txBody>
      </p:sp>
      <p:sp>
        <p:nvSpPr>
          <p:cNvPr id="6" name="Text Placeholder 5"/>
          <p:cNvSpPr>
            <a:spLocks noGrp="1"/>
          </p:cNvSpPr>
          <p:nvPr>
            <p:ph type="body" sz="quarter" idx="16"/>
          </p:nvPr>
        </p:nvSpPr>
        <p:spPr/>
        <p:txBody>
          <a:bodyPr/>
          <a:lstStyle/>
          <a:p>
            <a:endParaRPr lang="en-US"/>
          </a:p>
        </p:txBody>
      </p:sp>
      <p:pic>
        <p:nvPicPr>
          <p:cNvPr id="4" name="Picture 3" descr="sfdc_360w_logo.png"/>
          <p:cNvPicPr>
            <a:picLocks noChangeAspect="1"/>
          </p:cNvPicPr>
          <p:nvPr/>
        </p:nvPicPr>
        <p:blipFill rotWithShape="1">
          <a:blip r:embed="rId2">
            <a:extLst>
              <a:ext uri="{28A0092B-C50C-407E-A947-70E740481C1C}">
                <a14:useLocalDpi xmlns:a14="http://schemas.microsoft.com/office/drawing/2010/main" val="0"/>
              </a:ext>
            </a:extLst>
          </a:blip>
          <a:srcRect l="9127" r="10745"/>
          <a:stretch/>
        </p:blipFill>
        <p:spPr>
          <a:xfrm>
            <a:off x="4984994" y="3131562"/>
            <a:ext cx="2339954" cy="1865749"/>
          </a:xfrm>
          <a:prstGeom prst="rect">
            <a:avLst/>
          </a:prstGeom>
        </p:spPr>
      </p:pic>
      <p:grpSp>
        <p:nvGrpSpPr>
          <p:cNvPr id="22" name="Group 10"/>
          <p:cNvGrpSpPr>
            <a:grpSpLocks noChangeAspect="1"/>
          </p:cNvGrpSpPr>
          <p:nvPr/>
        </p:nvGrpSpPr>
        <p:grpSpPr bwMode="auto">
          <a:xfrm>
            <a:off x="9113324" y="3076451"/>
            <a:ext cx="910917" cy="914400"/>
            <a:chOff x="4106002" y="5273542"/>
            <a:chExt cx="828935" cy="833705"/>
          </a:xfrm>
        </p:grpSpPr>
        <p:sp>
          <p:nvSpPr>
            <p:cNvPr id="59" name="Freeform 16"/>
            <p:cNvSpPr>
              <a:spLocks noChangeArrowheads="1"/>
            </p:cNvSpPr>
            <p:nvPr/>
          </p:nvSpPr>
          <p:spPr bwMode="auto">
            <a:xfrm>
              <a:off x="4106002" y="5273542"/>
              <a:ext cx="828935" cy="833705"/>
            </a:xfrm>
            <a:custGeom>
              <a:avLst/>
              <a:gdLst>
                <a:gd name="T0" fmla="*/ 3064 w 3065"/>
                <a:gd name="T1" fmla="*/ 1551 h 3084"/>
                <a:gd name="T2" fmla="*/ 3064 w 3065"/>
                <a:gd name="T3" fmla="*/ 1551 h 3084"/>
                <a:gd name="T4" fmla="*/ 1532 w 3065"/>
                <a:gd name="T5" fmla="*/ 3083 h 3084"/>
                <a:gd name="T6" fmla="*/ 0 w 3065"/>
                <a:gd name="T7" fmla="*/ 1551 h 3084"/>
                <a:gd name="T8" fmla="*/ 1532 w 3065"/>
                <a:gd name="T9" fmla="*/ 0 h 3084"/>
                <a:gd name="T10" fmla="*/ 3064 w 3065"/>
                <a:gd name="T11" fmla="*/ 1551 h 3084"/>
              </a:gdLst>
              <a:ahLst/>
              <a:cxnLst>
                <a:cxn ang="0">
                  <a:pos x="T0" y="T1"/>
                </a:cxn>
                <a:cxn ang="0">
                  <a:pos x="T2" y="T3"/>
                </a:cxn>
                <a:cxn ang="0">
                  <a:pos x="T4" y="T5"/>
                </a:cxn>
                <a:cxn ang="0">
                  <a:pos x="T6" y="T7"/>
                </a:cxn>
                <a:cxn ang="0">
                  <a:pos x="T8" y="T9"/>
                </a:cxn>
                <a:cxn ang="0">
                  <a:pos x="T10" y="T11"/>
                </a:cxn>
              </a:cxnLst>
              <a:rect l="0" t="0" r="r" b="b"/>
              <a:pathLst>
                <a:path w="3065" h="3084">
                  <a:moveTo>
                    <a:pt x="3064" y="1551"/>
                  </a:moveTo>
                  <a:lnTo>
                    <a:pt x="3064" y="1551"/>
                  </a:lnTo>
                  <a:cubicBezTo>
                    <a:pt x="3064" y="2390"/>
                    <a:pt x="2390" y="3083"/>
                    <a:pt x="1532" y="3083"/>
                  </a:cubicBezTo>
                  <a:cubicBezTo>
                    <a:pt x="693" y="3083"/>
                    <a:pt x="0" y="2390"/>
                    <a:pt x="0" y="1551"/>
                  </a:cubicBezTo>
                  <a:cubicBezTo>
                    <a:pt x="0" y="694"/>
                    <a:pt x="693" y="0"/>
                    <a:pt x="1532" y="0"/>
                  </a:cubicBezTo>
                  <a:cubicBezTo>
                    <a:pt x="2390" y="0"/>
                    <a:pt x="3064" y="694"/>
                    <a:pt x="3064" y="1551"/>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60" name="Group 157"/>
            <p:cNvGrpSpPr>
              <a:grpSpLocks/>
            </p:cNvGrpSpPr>
            <p:nvPr/>
          </p:nvGrpSpPr>
          <p:grpSpPr bwMode="auto">
            <a:xfrm>
              <a:off x="4397024" y="5436943"/>
              <a:ext cx="251662" cy="508095"/>
              <a:chOff x="1789113" y="2635250"/>
              <a:chExt cx="334962" cy="676275"/>
            </a:xfrm>
          </p:grpSpPr>
          <p:sp>
            <p:nvSpPr>
              <p:cNvPr id="61" name="Freeform 17"/>
              <p:cNvSpPr>
                <a:spLocks noChangeArrowheads="1"/>
              </p:cNvSpPr>
              <p:nvPr/>
            </p:nvSpPr>
            <p:spPr bwMode="auto">
              <a:xfrm>
                <a:off x="1924940" y="3237856"/>
                <a:ext cx="52740" cy="52842"/>
              </a:xfrm>
              <a:custGeom>
                <a:avLst/>
                <a:gdLst>
                  <a:gd name="T0" fmla="*/ 146 w 147"/>
                  <a:gd name="T1" fmla="*/ 73 h 147"/>
                  <a:gd name="T2" fmla="*/ 146 w 147"/>
                  <a:gd name="T3" fmla="*/ 73 h 147"/>
                  <a:gd name="T4" fmla="*/ 73 w 147"/>
                  <a:gd name="T5" fmla="*/ 146 h 147"/>
                  <a:gd name="T6" fmla="*/ 0 w 147"/>
                  <a:gd name="T7" fmla="*/ 73 h 147"/>
                  <a:gd name="T8" fmla="*/ 73 w 147"/>
                  <a:gd name="T9" fmla="*/ 0 h 147"/>
                  <a:gd name="T10" fmla="*/ 146 w 147"/>
                  <a:gd name="T11" fmla="*/ 73 h 147"/>
                </a:gdLst>
                <a:ahLst/>
                <a:cxnLst>
                  <a:cxn ang="0">
                    <a:pos x="T0" y="T1"/>
                  </a:cxn>
                  <a:cxn ang="0">
                    <a:pos x="T2" y="T3"/>
                  </a:cxn>
                  <a:cxn ang="0">
                    <a:pos x="T4" y="T5"/>
                  </a:cxn>
                  <a:cxn ang="0">
                    <a:pos x="T6" y="T7"/>
                  </a:cxn>
                  <a:cxn ang="0">
                    <a:pos x="T8" y="T9"/>
                  </a:cxn>
                  <a:cxn ang="0">
                    <a:pos x="T10" y="T11"/>
                  </a:cxn>
                </a:cxnLst>
                <a:rect l="0" t="0" r="r" b="b"/>
                <a:pathLst>
                  <a:path w="147" h="147">
                    <a:moveTo>
                      <a:pt x="146" y="73"/>
                    </a:moveTo>
                    <a:lnTo>
                      <a:pt x="146" y="73"/>
                    </a:lnTo>
                    <a:cubicBezTo>
                      <a:pt x="146" y="109"/>
                      <a:pt x="110" y="146"/>
                      <a:pt x="73" y="146"/>
                    </a:cubicBezTo>
                    <a:cubicBezTo>
                      <a:pt x="37" y="146"/>
                      <a:pt x="0" y="109"/>
                      <a:pt x="0" y="73"/>
                    </a:cubicBezTo>
                    <a:cubicBezTo>
                      <a:pt x="0" y="36"/>
                      <a:pt x="37" y="0"/>
                      <a:pt x="73" y="0"/>
                    </a:cubicBezTo>
                    <a:cubicBezTo>
                      <a:pt x="110" y="0"/>
                      <a:pt x="146" y="36"/>
                      <a:pt x="146" y="73"/>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2" name="Freeform 18"/>
              <p:cNvSpPr>
                <a:spLocks noChangeArrowheads="1"/>
              </p:cNvSpPr>
              <p:nvPr/>
            </p:nvSpPr>
            <p:spPr bwMode="auto">
              <a:xfrm>
                <a:off x="1924940" y="2673514"/>
                <a:ext cx="52740" cy="6340"/>
              </a:xfrm>
              <a:custGeom>
                <a:avLst/>
                <a:gdLst>
                  <a:gd name="T0" fmla="*/ 146 w 147"/>
                  <a:gd name="T1" fmla="*/ 0 h 19"/>
                  <a:gd name="T2" fmla="*/ 146 w 147"/>
                  <a:gd name="T3" fmla="*/ 0 h 19"/>
                  <a:gd name="T4" fmla="*/ 146 w 147"/>
                  <a:gd name="T5" fmla="*/ 18 h 19"/>
                  <a:gd name="T6" fmla="*/ 0 w 147"/>
                  <a:gd name="T7" fmla="*/ 18 h 19"/>
                  <a:gd name="T8" fmla="*/ 0 w 147"/>
                  <a:gd name="T9" fmla="*/ 0 h 19"/>
                  <a:gd name="T10" fmla="*/ 0 w 147"/>
                  <a:gd name="T11" fmla="*/ 0 h 19"/>
                  <a:gd name="T12" fmla="*/ 0 w 147"/>
                  <a:gd name="T13" fmla="*/ 0 h 19"/>
                  <a:gd name="T14" fmla="*/ 146 w 147"/>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9">
                    <a:moveTo>
                      <a:pt x="146" y="0"/>
                    </a:moveTo>
                    <a:lnTo>
                      <a:pt x="146" y="0"/>
                    </a:lnTo>
                    <a:cubicBezTo>
                      <a:pt x="146" y="18"/>
                      <a:pt x="146" y="18"/>
                      <a:pt x="146" y="18"/>
                    </a:cubicBezTo>
                    <a:cubicBezTo>
                      <a:pt x="0" y="18"/>
                      <a:pt x="0" y="18"/>
                      <a:pt x="0" y="18"/>
                    </a:cubicBezTo>
                    <a:cubicBezTo>
                      <a:pt x="0" y="18"/>
                      <a:pt x="0" y="18"/>
                      <a:pt x="0" y="0"/>
                    </a:cubicBezTo>
                    <a:lnTo>
                      <a:pt x="0" y="0"/>
                    </a:lnTo>
                    <a:lnTo>
                      <a:pt x="0" y="0"/>
                    </a:lnTo>
                    <a:cubicBezTo>
                      <a:pt x="146" y="0"/>
                      <a:pt x="146" y="0"/>
                      <a:pt x="146" y="0"/>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3" name="Freeform 20"/>
              <p:cNvSpPr>
                <a:spLocks noChangeArrowheads="1"/>
              </p:cNvSpPr>
              <p:nvPr/>
            </p:nvSpPr>
            <p:spPr bwMode="auto">
              <a:xfrm>
                <a:off x="1905954" y="2825696"/>
                <a:ext cx="67507" cy="317046"/>
              </a:xfrm>
              <a:custGeom>
                <a:avLst/>
                <a:gdLst>
                  <a:gd name="T0" fmla="*/ 165 w 184"/>
                  <a:gd name="T1" fmla="*/ 0 h 876"/>
                  <a:gd name="T2" fmla="*/ 165 w 184"/>
                  <a:gd name="T3" fmla="*/ 0 h 876"/>
                  <a:gd name="T4" fmla="*/ 165 w 184"/>
                  <a:gd name="T5" fmla="*/ 0 h 876"/>
                  <a:gd name="T6" fmla="*/ 165 w 184"/>
                  <a:gd name="T7" fmla="*/ 0 h 876"/>
                  <a:gd name="T8" fmla="*/ 128 w 184"/>
                  <a:gd name="T9" fmla="*/ 0 h 876"/>
                  <a:gd name="T10" fmla="*/ 0 w 184"/>
                  <a:gd name="T11" fmla="*/ 91 h 876"/>
                  <a:gd name="T12" fmla="*/ 0 w 184"/>
                  <a:gd name="T13" fmla="*/ 164 h 876"/>
                  <a:gd name="T14" fmla="*/ 110 w 184"/>
                  <a:gd name="T15" fmla="*/ 91 h 876"/>
                  <a:gd name="T16" fmla="*/ 110 w 184"/>
                  <a:gd name="T17" fmla="*/ 875 h 876"/>
                  <a:gd name="T18" fmla="*/ 146 w 184"/>
                  <a:gd name="T19" fmla="*/ 875 h 876"/>
                  <a:gd name="T20" fmla="*/ 183 w 184"/>
                  <a:gd name="T21" fmla="*/ 820 h 876"/>
                  <a:gd name="T22" fmla="*/ 183 w 184"/>
                  <a:gd name="T23" fmla="*/ 0 h 876"/>
                  <a:gd name="T24" fmla="*/ 165 w 184"/>
                  <a:gd name="T25"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876">
                    <a:moveTo>
                      <a:pt x="165" y="0"/>
                    </a:moveTo>
                    <a:lnTo>
                      <a:pt x="165" y="0"/>
                    </a:lnTo>
                    <a:lnTo>
                      <a:pt x="165" y="0"/>
                    </a:lnTo>
                    <a:lnTo>
                      <a:pt x="165" y="0"/>
                    </a:lnTo>
                    <a:cubicBezTo>
                      <a:pt x="128" y="0"/>
                      <a:pt x="128" y="0"/>
                      <a:pt x="128" y="0"/>
                    </a:cubicBezTo>
                    <a:cubicBezTo>
                      <a:pt x="0" y="91"/>
                      <a:pt x="0" y="91"/>
                      <a:pt x="0" y="91"/>
                    </a:cubicBezTo>
                    <a:cubicBezTo>
                      <a:pt x="0" y="164"/>
                      <a:pt x="0" y="164"/>
                      <a:pt x="0" y="164"/>
                    </a:cubicBezTo>
                    <a:cubicBezTo>
                      <a:pt x="110" y="91"/>
                      <a:pt x="110" y="91"/>
                      <a:pt x="110" y="91"/>
                    </a:cubicBezTo>
                    <a:cubicBezTo>
                      <a:pt x="110" y="875"/>
                      <a:pt x="110" y="875"/>
                      <a:pt x="110" y="875"/>
                    </a:cubicBezTo>
                    <a:cubicBezTo>
                      <a:pt x="146" y="875"/>
                      <a:pt x="146" y="875"/>
                      <a:pt x="146" y="875"/>
                    </a:cubicBezTo>
                    <a:cubicBezTo>
                      <a:pt x="165" y="875"/>
                      <a:pt x="183" y="857"/>
                      <a:pt x="183" y="820"/>
                    </a:cubicBezTo>
                    <a:cubicBezTo>
                      <a:pt x="183" y="0"/>
                      <a:pt x="183" y="0"/>
                      <a:pt x="183" y="0"/>
                    </a:cubicBezTo>
                    <a:lnTo>
                      <a:pt x="165"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4" name="Freeform 64"/>
              <p:cNvSpPr>
                <a:spLocks noChangeArrowheads="1"/>
              </p:cNvSpPr>
              <p:nvPr/>
            </p:nvSpPr>
            <p:spPr bwMode="auto">
              <a:xfrm>
                <a:off x="1789926" y="2635468"/>
                <a:ext cx="333314" cy="676366"/>
              </a:xfrm>
              <a:custGeom>
                <a:avLst/>
                <a:gdLst>
                  <a:gd name="T0" fmla="*/ 785 w 932"/>
                  <a:gd name="T1" fmla="*/ 0 h 1879"/>
                  <a:gd name="T2" fmla="*/ 785 w 932"/>
                  <a:gd name="T3" fmla="*/ 0 h 1879"/>
                  <a:gd name="T4" fmla="*/ 128 w 932"/>
                  <a:gd name="T5" fmla="*/ 0 h 1879"/>
                  <a:gd name="T6" fmla="*/ 0 w 932"/>
                  <a:gd name="T7" fmla="*/ 146 h 1879"/>
                  <a:gd name="T8" fmla="*/ 0 w 932"/>
                  <a:gd name="T9" fmla="*/ 1751 h 1879"/>
                  <a:gd name="T10" fmla="*/ 128 w 932"/>
                  <a:gd name="T11" fmla="*/ 1878 h 1879"/>
                  <a:gd name="T12" fmla="*/ 785 w 932"/>
                  <a:gd name="T13" fmla="*/ 1878 h 1879"/>
                  <a:gd name="T14" fmla="*/ 931 w 932"/>
                  <a:gd name="T15" fmla="*/ 1751 h 1879"/>
                  <a:gd name="T16" fmla="*/ 931 w 932"/>
                  <a:gd name="T17" fmla="*/ 146 h 1879"/>
                  <a:gd name="T18" fmla="*/ 785 w 932"/>
                  <a:gd name="T19" fmla="*/ 0 h 1879"/>
                  <a:gd name="T20" fmla="*/ 383 w 932"/>
                  <a:gd name="T21" fmla="*/ 109 h 1879"/>
                  <a:gd name="T22" fmla="*/ 383 w 932"/>
                  <a:gd name="T23" fmla="*/ 109 h 1879"/>
                  <a:gd name="T24" fmla="*/ 529 w 932"/>
                  <a:gd name="T25" fmla="*/ 109 h 1879"/>
                  <a:gd name="T26" fmla="*/ 529 w 932"/>
                  <a:gd name="T27" fmla="*/ 109 h 1879"/>
                  <a:gd name="T28" fmla="*/ 529 w 932"/>
                  <a:gd name="T29" fmla="*/ 127 h 1879"/>
                  <a:gd name="T30" fmla="*/ 383 w 932"/>
                  <a:gd name="T31" fmla="*/ 127 h 1879"/>
                  <a:gd name="T32" fmla="*/ 383 w 932"/>
                  <a:gd name="T33" fmla="*/ 109 h 1879"/>
                  <a:gd name="T34" fmla="*/ 456 w 932"/>
                  <a:gd name="T35" fmla="*/ 1824 h 1879"/>
                  <a:gd name="T36" fmla="*/ 456 w 932"/>
                  <a:gd name="T37" fmla="*/ 1824 h 1879"/>
                  <a:gd name="T38" fmla="*/ 383 w 932"/>
                  <a:gd name="T39" fmla="*/ 1751 h 1879"/>
                  <a:gd name="T40" fmla="*/ 456 w 932"/>
                  <a:gd name="T41" fmla="*/ 1678 h 1879"/>
                  <a:gd name="T42" fmla="*/ 529 w 932"/>
                  <a:gd name="T43" fmla="*/ 1751 h 1879"/>
                  <a:gd name="T44" fmla="*/ 456 w 932"/>
                  <a:gd name="T45" fmla="*/ 1824 h 1879"/>
                  <a:gd name="T46" fmla="*/ 858 w 932"/>
                  <a:gd name="T47" fmla="*/ 1623 h 1879"/>
                  <a:gd name="T48" fmla="*/ 858 w 932"/>
                  <a:gd name="T49" fmla="*/ 1623 h 1879"/>
                  <a:gd name="T50" fmla="*/ 55 w 932"/>
                  <a:gd name="T51" fmla="*/ 1623 h 1879"/>
                  <a:gd name="T52" fmla="*/ 55 w 932"/>
                  <a:gd name="T53" fmla="*/ 273 h 1879"/>
                  <a:gd name="T54" fmla="*/ 858 w 932"/>
                  <a:gd name="T55" fmla="*/ 273 h 1879"/>
                  <a:gd name="T56" fmla="*/ 858 w 932"/>
                  <a:gd name="T57" fmla="*/ 162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2" h="1879">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5" name="Group 11"/>
          <p:cNvGrpSpPr>
            <a:grpSpLocks noChangeAspect="1"/>
          </p:cNvGrpSpPr>
          <p:nvPr/>
        </p:nvGrpSpPr>
        <p:grpSpPr bwMode="auto">
          <a:xfrm>
            <a:off x="9111582" y="1777556"/>
            <a:ext cx="914400" cy="914400"/>
            <a:chOff x="7831624" y="5273542"/>
            <a:chExt cx="833706" cy="833705"/>
          </a:xfrm>
        </p:grpSpPr>
        <p:sp>
          <p:nvSpPr>
            <p:cNvPr id="43" name="Freeform 21"/>
            <p:cNvSpPr>
              <a:spLocks noChangeArrowheads="1"/>
            </p:cNvSpPr>
            <p:nvPr/>
          </p:nvSpPr>
          <p:spPr bwMode="auto">
            <a:xfrm>
              <a:off x="7831624" y="5273542"/>
              <a:ext cx="833706" cy="833705"/>
            </a:xfrm>
            <a:custGeom>
              <a:avLst/>
              <a:gdLst>
                <a:gd name="T0" fmla="*/ 3083 w 3084"/>
                <a:gd name="T1" fmla="*/ 1551 h 3084"/>
                <a:gd name="T2" fmla="*/ 3083 w 3084"/>
                <a:gd name="T3" fmla="*/ 1551 h 3084"/>
                <a:gd name="T4" fmla="*/ 1551 w 3084"/>
                <a:gd name="T5" fmla="*/ 3083 h 3084"/>
                <a:gd name="T6" fmla="*/ 0 w 3084"/>
                <a:gd name="T7" fmla="*/ 1551 h 3084"/>
                <a:gd name="T8" fmla="*/ 1551 w 3084"/>
                <a:gd name="T9" fmla="*/ 0 h 3084"/>
                <a:gd name="T10" fmla="*/ 3083 w 3084"/>
                <a:gd name="T11" fmla="*/ 1551 h 3084"/>
              </a:gdLst>
              <a:ahLst/>
              <a:cxnLst>
                <a:cxn ang="0">
                  <a:pos x="T0" y="T1"/>
                </a:cxn>
                <a:cxn ang="0">
                  <a:pos x="T2" y="T3"/>
                </a:cxn>
                <a:cxn ang="0">
                  <a:pos x="T4" y="T5"/>
                </a:cxn>
                <a:cxn ang="0">
                  <a:pos x="T6" y="T7"/>
                </a:cxn>
                <a:cxn ang="0">
                  <a:pos x="T8" y="T9"/>
                </a:cxn>
                <a:cxn ang="0">
                  <a:pos x="T10" y="T11"/>
                </a:cxn>
              </a:cxnLst>
              <a:rect l="0" t="0" r="r" b="b"/>
              <a:pathLst>
                <a:path w="3084" h="3084">
                  <a:moveTo>
                    <a:pt x="3083" y="1551"/>
                  </a:moveTo>
                  <a:lnTo>
                    <a:pt x="3083" y="1551"/>
                  </a:lnTo>
                  <a:cubicBezTo>
                    <a:pt x="3083" y="2408"/>
                    <a:pt x="2390" y="3083"/>
                    <a:pt x="1551" y="3083"/>
                  </a:cubicBezTo>
                  <a:cubicBezTo>
                    <a:pt x="693" y="3083"/>
                    <a:pt x="0" y="2408"/>
                    <a:pt x="0" y="1551"/>
                  </a:cubicBezTo>
                  <a:cubicBezTo>
                    <a:pt x="0" y="694"/>
                    <a:pt x="693" y="0"/>
                    <a:pt x="1551" y="0"/>
                  </a:cubicBezTo>
                  <a:cubicBezTo>
                    <a:pt x="2390" y="0"/>
                    <a:pt x="3083" y="694"/>
                    <a:pt x="3083" y="1551"/>
                  </a:cubicBezTo>
                </a:path>
              </a:pathLst>
            </a:custGeom>
            <a:solidFill>
              <a:srgbClr val="F0C31A"/>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44" name="Group 148"/>
            <p:cNvGrpSpPr>
              <a:grpSpLocks/>
            </p:cNvGrpSpPr>
            <p:nvPr/>
          </p:nvGrpSpPr>
          <p:grpSpPr bwMode="auto">
            <a:xfrm>
              <a:off x="7935391" y="5510891"/>
              <a:ext cx="626174" cy="364970"/>
              <a:chOff x="5281613" y="2733675"/>
              <a:chExt cx="833437" cy="485775"/>
            </a:xfrm>
          </p:grpSpPr>
          <p:sp>
            <p:nvSpPr>
              <p:cNvPr id="45" name="Freeform 22"/>
              <p:cNvSpPr>
                <a:spLocks noChangeArrowheads="1"/>
              </p:cNvSpPr>
              <p:nvPr/>
            </p:nvSpPr>
            <p:spPr bwMode="auto">
              <a:xfrm>
                <a:off x="5872705" y="2969424"/>
                <a:ext cx="243068" cy="131046"/>
              </a:xfrm>
              <a:custGeom>
                <a:avLst/>
                <a:gdLst>
                  <a:gd name="T0" fmla="*/ 675 w 676"/>
                  <a:gd name="T1" fmla="*/ 109 h 365"/>
                  <a:gd name="T2" fmla="*/ 675 w 676"/>
                  <a:gd name="T3" fmla="*/ 109 h 365"/>
                  <a:gd name="T4" fmla="*/ 656 w 676"/>
                  <a:gd name="T5" fmla="*/ 91 h 365"/>
                  <a:gd name="T6" fmla="*/ 474 w 676"/>
                  <a:gd name="T7" fmla="*/ 18 h 365"/>
                  <a:gd name="T8" fmla="*/ 437 w 676"/>
                  <a:gd name="T9" fmla="*/ 18 h 365"/>
                  <a:gd name="T10" fmla="*/ 346 w 676"/>
                  <a:gd name="T11" fmla="*/ 164 h 365"/>
                  <a:gd name="T12" fmla="*/ 310 w 676"/>
                  <a:gd name="T13" fmla="*/ 164 h 365"/>
                  <a:gd name="T14" fmla="*/ 219 w 676"/>
                  <a:gd name="T15" fmla="*/ 18 h 365"/>
                  <a:gd name="T16" fmla="*/ 182 w 676"/>
                  <a:gd name="T17" fmla="*/ 18 h 365"/>
                  <a:gd name="T18" fmla="*/ 18 w 676"/>
                  <a:gd name="T19" fmla="*/ 72 h 365"/>
                  <a:gd name="T20" fmla="*/ 18 w 676"/>
                  <a:gd name="T21" fmla="*/ 91 h 365"/>
                  <a:gd name="T22" fmla="*/ 146 w 676"/>
                  <a:gd name="T23" fmla="*/ 145 h 365"/>
                  <a:gd name="T24" fmla="*/ 182 w 676"/>
                  <a:gd name="T25" fmla="*/ 182 h 365"/>
                  <a:gd name="T26" fmla="*/ 182 w 676"/>
                  <a:gd name="T27" fmla="*/ 328 h 365"/>
                  <a:gd name="T28" fmla="*/ 201 w 676"/>
                  <a:gd name="T29" fmla="*/ 364 h 365"/>
                  <a:gd name="T30" fmla="*/ 310 w 676"/>
                  <a:gd name="T31" fmla="*/ 364 h 365"/>
                  <a:gd name="T32" fmla="*/ 346 w 676"/>
                  <a:gd name="T33" fmla="*/ 364 h 365"/>
                  <a:gd name="T34" fmla="*/ 656 w 676"/>
                  <a:gd name="T35" fmla="*/ 364 h 365"/>
                  <a:gd name="T36" fmla="*/ 675 w 676"/>
                  <a:gd name="T37" fmla="*/ 328 h 365"/>
                  <a:gd name="T38" fmla="*/ 675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675" y="109"/>
                    </a:moveTo>
                    <a:lnTo>
                      <a:pt x="675" y="109"/>
                    </a:lnTo>
                    <a:cubicBezTo>
                      <a:pt x="656" y="91"/>
                      <a:pt x="656" y="91"/>
                      <a:pt x="656" y="91"/>
                    </a:cubicBezTo>
                    <a:cubicBezTo>
                      <a:pt x="474" y="18"/>
                      <a:pt x="474" y="18"/>
                      <a:pt x="474" y="18"/>
                    </a:cubicBezTo>
                    <a:cubicBezTo>
                      <a:pt x="474" y="0"/>
                      <a:pt x="456" y="18"/>
                      <a:pt x="437" y="18"/>
                    </a:cubicBezTo>
                    <a:cubicBezTo>
                      <a:pt x="346" y="164"/>
                      <a:pt x="346" y="164"/>
                      <a:pt x="346" y="164"/>
                    </a:cubicBezTo>
                    <a:cubicBezTo>
                      <a:pt x="328" y="182"/>
                      <a:pt x="328" y="182"/>
                      <a:pt x="310" y="164"/>
                    </a:cubicBezTo>
                    <a:cubicBezTo>
                      <a:pt x="219" y="18"/>
                      <a:pt x="219" y="18"/>
                      <a:pt x="219" y="18"/>
                    </a:cubicBezTo>
                    <a:cubicBezTo>
                      <a:pt x="201" y="18"/>
                      <a:pt x="201" y="0"/>
                      <a:pt x="182" y="18"/>
                    </a:cubicBezTo>
                    <a:cubicBezTo>
                      <a:pt x="18" y="72"/>
                      <a:pt x="18" y="72"/>
                      <a:pt x="18" y="72"/>
                    </a:cubicBezTo>
                    <a:cubicBezTo>
                      <a:pt x="0" y="91"/>
                      <a:pt x="0" y="91"/>
                      <a:pt x="18" y="91"/>
                    </a:cubicBezTo>
                    <a:cubicBezTo>
                      <a:pt x="146" y="145"/>
                      <a:pt x="146" y="145"/>
                      <a:pt x="146" y="145"/>
                    </a:cubicBezTo>
                    <a:cubicBezTo>
                      <a:pt x="164" y="164"/>
                      <a:pt x="182" y="182"/>
                      <a:pt x="182" y="182"/>
                    </a:cubicBezTo>
                    <a:cubicBezTo>
                      <a:pt x="182" y="328"/>
                      <a:pt x="182" y="328"/>
                      <a:pt x="182" y="328"/>
                    </a:cubicBezTo>
                    <a:cubicBezTo>
                      <a:pt x="182" y="346"/>
                      <a:pt x="201" y="364"/>
                      <a:pt x="201" y="364"/>
                    </a:cubicBezTo>
                    <a:cubicBezTo>
                      <a:pt x="310" y="364"/>
                      <a:pt x="310" y="364"/>
                      <a:pt x="310" y="364"/>
                    </a:cubicBezTo>
                    <a:cubicBezTo>
                      <a:pt x="346" y="364"/>
                      <a:pt x="346" y="364"/>
                      <a:pt x="346" y="364"/>
                    </a:cubicBezTo>
                    <a:cubicBezTo>
                      <a:pt x="656" y="364"/>
                      <a:pt x="656" y="364"/>
                      <a:pt x="656" y="364"/>
                    </a:cubicBezTo>
                    <a:cubicBezTo>
                      <a:pt x="675" y="364"/>
                      <a:pt x="675" y="346"/>
                      <a:pt x="675" y="328"/>
                    </a:cubicBezTo>
                    <a:lnTo>
                      <a:pt x="675"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6" name="Freeform 23"/>
              <p:cNvSpPr>
                <a:spLocks noChangeArrowheads="1"/>
              </p:cNvSpPr>
              <p:nvPr/>
            </p:nvSpPr>
            <p:spPr bwMode="auto">
              <a:xfrm>
                <a:off x="5931887" y="2804560"/>
                <a:ext cx="126818" cy="171204"/>
              </a:xfrm>
              <a:custGeom>
                <a:avLst/>
                <a:gdLst>
                  <a:gd name="T0" fmla="*/ 346 w 347"/>
                  <a:gd name="T1" fmla="*/ 237 h 475"/>
                  <a:gd name="T2" fmla="*/ 346 w 347"/>
                  <a:gd name="T3" fmla="*/ 237 h 475"/>
                  <a:gd name="T4" fmla="*/ 164 w 347"/>
                  <a:gd name="T5" fmla="*/ 474 h 475"/>
                  <a:gd name="T6" fmla="*/ 0 w 347"/>
                  <a:gd name="T7" fmla="*/ 237 h 475"/>
                  <a:gd name="T8" fmla="*/ 164 w 347"/>
                  <a:gd name="T9" fmla="*/ 18 h 475"/>
                  <a:gd name="T10" fmla="*/ 346 w 347"/>
                  <a:gd name="T11" fmla="*/ 237 h 475"/>
                </a:gdLst>
                <a:ahLst/>
                <a:cxnLst>
                  <a:cxn ang="0">
                    <a:pos x="T0" y="T1"/>
                  </a:cxn>
                  <a:cxn ang="0">
                    <a:pos x="T2" y="T3"/>
                  </a:cxn>
                  <a:cxn ang="0">
                    <a:pos x="T4" y="T5"/>
                  </a:cxn>
                  <a:cxn ang="0">
                    <a:pos x="T6" y="T7"/>
                  </a:cxn>
                  <a:cxn ang="0">
                    <a:pos x="T8" y="T9"/>
                  </a:cxn>
                  <a:cxn ang="0">
                    <a:pos x="T10" y="T11"/>
                  </a:cxn>
                </a:cxnLst>
                <a:rect l="0" t="0" r="r" b="b"/>
                <a:pathLst>
                  <a:path w="347" h="475">
                    <a:moveTo>
                      <a:pt x="346" y="237"/>
                    </a:moveTo>
                    <a:lnTo>
                      <a:pt x="346" y="237"/>
                    </a:lnTo>
                    <a:cubicBezTo>
                      <a:pt x="328" y="346"/>
                      <a:pt x="237" y="474"/>
                      <a:pt x="164" y="474"/>
                    </a:cubicBezTo>
                    <a:cubicBezTo>
                      <a:pt x="73" y="474"/>
                      <a:pt x="0" y="346"/>
                      <a:pt x="0" y="237"/>
                    </a:cubicBezTo>
                    <a:cubicBezTo>
                      <a:pt x="0" y="91"/>
                      <a:pt x="18" y="0"/>
                      <a:pt x="164" y="18"/>
                    </a:cubicBezTo>
                    <a:cubicBezTo>
                      <a:pt x="310" y="18"/>
                      <a:pt x="346" y="91"/>
                      <a:pt x="346"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7" name="Freeform 24"/>
              <p:cNvSpPr>
                <a:spLocks noChangeArrowheads="1"/>
              </p:cNvSpPr>
              <p:nvPr/>
            </p:nvSpPr>
            <p:spPr bwMode="auto">
              <a:xfrm>
                <a:off x="5280886" y="2969424"/>
                <a:ext cx="243068" cy="131046"/>
              </a:xfrm>
              <a:custGeom>
                <a:avLst/>
                <a:gdLst>
                  <a:gd name="T0" fmla="*/ 0 w 676"/>
                  <a:gd name="T1" fmla="*/ 109 h 365"/>
                  <a:gd name="T2" fmla="*/ 0 w 676"/>
                  <a:gd name="T3" fmla="*/ 109 h 365"/>
                  <a:gd name="T4" fmla="*/ 37 w 676"/>
                  <a:gd name="T5" fmla="*/ 91 h 365"/>
                  <a:gd name="T6" fmla="*/ 201 w 676"/>
                  <a:gd name="T7" fmla="*/ 18 h 365"/>
                  <a:gd name="T8" fmla="*/ 237 w 676"/>
                  <a:gd name="T9" fmla="*/ 18 h 365"/>
                  <a:gd name="T10" fmla="*/ 347 w 676"/>
                  <a:gd name="T11" fmla="*/ 164 h 365"/>
                  <a:gd name="T12" fmla="*/ 365 w 676"/>
                  <a:gd name="T13" fmla="*/ 164 h 365"/>
                  <a:gd name="T14" fmla="*/ 456 w 676"/>
                  <a:gd name="T15" fmla="*/ 18 h 365"/>
                  <a:gd name="T16" fmla="*/ 511 w 676"/>
                  <a:gd name="T17" fmla="*/ 18 h 365"/>
                  <a:gd name="T18" fmla="*/ 675 w 676"/>
                  <a:gd name="T19" fmla="*/ 72 h 365"/>
                  <a:gd name="T20" fmla="*/ 675 w 676"/>
                  <a:gd name="T21" fmla="*/ 91 h 365"/>
                  <a:gd name="T22" fmla="*/ 529 w 676"/>
                  <a:gd name="T23" fmla="*/ 145 h 365"/>
                  <a:gd name="T24" fmla="*/ 511 w 676"/>
                  <a:gd name="T25" fmla="*/ 182 h 365"/>
                  <a:gd name="T26" fmla="*/ 511 w 676"/>
                  <a:gd name="T27" fmla="*/ 328 h 365"/>
                  <a:gd name="T28" fmla="*/ 474 w 676"/>
                  <a:gd name="T29" fmla="*/ 364 h 365"/>
                  <a:gd name="T30" fmla="*/ 383 w 676"/>
                  <a:gd name="T31" fmla="*/ 364 h 365"/>
                  <a:gd name="T32" fmla="*/ 328 w 676"/>
                  <a:gd name="T33" fmla="*/ 364 h 365"/>
                  <a:gd name="T34" fmla="*/ 18 w 676"/>
                  <a:gd name="T35" fmla="*/ 364 h 365"/>
                  <a:gd name="T36" fmla="*/ 0 w 676"/>
                  <a:gd name="T37" fmla="*/ 328 h 365"/>
                  <a:gd name="T38" fmla="*/ 0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0" y="109"/>
                    </a:moveTo>
                    <a:lnTo>
                      <a:pt x="0" y="109"/>
                    </a:lnTo>
                    <a:cubicBezTo>
                      <a:pt x="0" y="109"/>
                      <a:pt x="18" y="91"/>
                      <a:pt x="37" y="91"/>
                    </a:cubicBezTo>
                    <a:cubicBezTo>
                      <a:pt x="201" y="18"/>
                      <a:pt x="201" y="18"/>
                      <a:pt x="201" y="18"/>
                    </a:cubicBezTo>
                    <a:cubicBezTo>
                      <a:pt x="219" y="0"/>
                      <a:pt x="237" y="18"/>
                      <a:pt x="237" y="18"/>
                    </a:cubicBezTo>
                    <a:cubicBezTo>
                      <a:pt x="347" y="164"/>
                      <a:pt x="347" y="164"/>
                      <a:pt x="347" y="164"/>
                    </a:cubicBezTo>
                    <a:cubicBezTo>
                      <a:pt x="347" y="182"/>
                      <a:pt x="365" y="182"/>
                      <a:pt x="365" y="164"/>
                    </a:cubicBezTo>
                    <a:cubicBezTo>
                      <a:pt x="456" y="18"/>
                      <a:pt x="456" y="18"/>
                      <a:pt x="456" y="18"/>
                    </a:cubicBezTo>
                    <a:cubicBezTo>
                      <a:pt x="474" y="18"/>
                      <a:pt x="492" y="0"/>
                      <a:pt x="511" y="18"/>
                    </a:cubicBezTo>
                    <a:cubicBezTo>
                      <a:pt x="675" y="72"/>
                      <a:pt x="675" y="72"/>
                      <a:pt x="675" y="72"/>
                    </a:cubicBezTo>
                    <a:cubicBezTo>
                      <a:pt x="675" y="91"/>
                      <a:pt x="675" y="91"/>
                      <a:pt x="675" y="91"/>
                    </a:cubicBezTo>
                    <a:cubicBezTo>
                      <a:pt x="529" y="145"/>
                      <a:pt x="529" y="145"/>
                      <a:pt x="529" y="145"/>
                    </a:cubicBezTo>
                    <a:cubicBezTo>
                      <a:pt x="511" y="164"/>
                      <a:pt x="511" y="182"/>
                      <a:pt x="511" y="182"/>
                    </a:cubicBezTo>
                    <a:cubicBezTo>
                      <a:pt x="511" y="328"/>
                      <a:pt x="511" y="328"/>
                      <a:pt x="511" y="328"/>
                    </a:cubicBezTo>
                    <a:cubicBezTo>
                      <a:pt x="511" y="346"/>
                      <a:pt x="492" y="364"/>
                      <a:pt x="474" y="364"/>
                    </a:cubicBezTo>
                    <a:cubicBezTo>
                      <a:pt x="383" y="364"/>
                      <a:pt x="383" y="364"/>
                      <a:pt x="383" y="364"/>
                    </a:cubicBezTo>
                    <a:cubicBezTo>
                      <a:pt x="365" y="364"/>
                      <a:pt x="347" y="364"/>
                      <a:pt x="328" y="364"/>
                    </a:cubicBezTo>
                    <a:cubicBezTo>
                      <a:pt x="18" y="364"/>
                      <a:pt x="18" y="364"/>
                      <a:pt x="18" y="364"/>
                    </a:cubicBezTo>
                    <a:cubicBezTo>
                      <a:pt x="18" y="364"/>
                      <a:pt x="0" y="346"/>
                      <a:pt x="0" y="328"/>
                    </a:cubicBezTo>
                    <a:lnTo>
                      <a:pt x="0"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8" name="Freeform 25"/>
              <p:cNvSpPr>
                <a:spLocks noChangeArrowheads="1"/>
              </p:cNvSpPr>
              <p:nvPr/>
            </p:nvSpPr>
            <p:spPr bwMode="auto">
              <a:xfrm>
                <a:off x="5346408" y="2804560"/>
                <a:ext cx="124705" cy="171204"/>
              </a:xfrm>
              <a:custGeom>
                <a:avLst/>
                <a:gdLst>
                  <a:gd name="T0" fmla="*/ 0 w 348"/>
                  <a:gd name="T1" fmla="*/ 237 h 475"/>
                  <a:gd name="T2" fmla="*/ 0 w 348"/>
                  <a:gd name="T3" fmla="*/ 237 h 475"/>
                  <a:gd name="T4" fmla="*/ 165 w 348"/>
                  <a:gd name="T5" fmla="*/ 474 h 475"/>
                  <a:gd name="T6" fmla="*/ 347 w 348"/>
                  <a:gd name="T7" fmla="*/ 237 h 475"/>
                  <a:gd name="T8" fmla="*/ 165 w 348"/>
                  <a:gd name="T9" fmla="*/ 18 h 475"/>
                  <a:gd name="T10" fmla="*/ 0 w 348"/>
                  <a:gd name="T11" fmla="*/ 237 h 475"/>
                </a:gdLst>
                <a:ahLst/>
                <a:cxnLst>
                  <a:cxn ang="0">
                    <a:pos x="T0" y="T1"/>
                  </a:cxn>
                  <a:cxn ang="0">
                    <a:pos x="T2" y="T3"/>
                  </a:cxn>
                  <a:cxn ang="0">
                    <a:pos x="T4" y="T5"/>
                  </a:cxn>
                  <a:cxn ang="0">
                    <a:pos x="T6" y="T7"/>
                  </a:cxn>
                  <a:cxn ang="0">
                    <a:pos x="T8" y="T9"/>
                  </a:cxn>
                  <a:cxn ang="0">
                    <a:pos x="T10" y="T11"/>
                  </a:cxn>
                </a:cxnLst>
                <a:rect l="0" t="0" r="r" b="b"/>
                <a:pathLst>
                  <a:path w="348" h="475">
                    <a:moveTo>
                      <a:pt x="0" y="237"/>
                    </a:moveTo>
                    <a:lnTo>
                      <a:pt x="0" y="237"/>
                    </a:lnTo>
                    <a:cubicBezTo>
                      <a:pt x="0" y="346"/>
                      <a:pt x="92" y="474"/>
                      <a:pt x="165" y="474"/>
                    </a:cubicBezTo>
                    <a:cubicBezTo>
                      <a:pt x="256" y="474"/>
                      <a:pt x="347" y="346"/>
                      <a:pt x="347" y="237"/>
                    </a:cubicBezTo>
                    <a:cubicBezTo>
                      <a:pt x="347" y="91"/>
                      <a:pt x="310" y="0"/>
                      <a:pt x="165" y="18"/>
                    </a:cubicBezTo>
                    <a:cubicBezTo>
                      <a:pt x="19" y="18"/>
                      <a:pt x="0" y="91"/>
                      <a:pt x="0"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9" name="Freeform 26"/>
              <p:cNvSpPr>
                <a:spLocks noChangeArrowheads="1"/>
              </p:cNvSpPr>
              <p:nvPr/>
            </p:nvSpPr>
            <p:spPr bwMode="auto">
              <a:xfrm>
                <a:off x="5490136" y="2994788"/>
                <a:ext cx="416388" cy="224046"/>
              </a:xfrm>
              <a:custGeom>
                <a:avLst/>
                <a:gdLst>
                  <a:gd name="T0" fmla="*/ 821 w 1150"/>
                  <a:gd name="T1" fmla="*/ 19 h 622"/>
                  <a:gd name="T2" fmla="*/ 821 w 1150"/>
                  <a:gd name="T3" fmla="*/ 19 h 622"/>
                  <a:gd name="T4" fmla="*/ 766 w 1150"/>
                  <a:gd name="T5" fmla="*/ 37 h 622"/>
                  <a:gd name="T6" fmla="*/ 602 w 1150"/>
                  <a:gd name="T7" fmla="*/ 256 h 622"/>
                  <a:gd name="T8" fmla="*/ 566 w 1150"/>
                  <a:gd name="T9" fmla="*/ 256 h 622"/>
                  <a:gd name="T10" fmla="*/ 401 w 1150"/>
                  <a:gd name="T11" fmla="*/ 37 h 622"/>
                  <a:gd name="T12" fmla="*/ 347 w 1150"/>
                  <a:gd name="T13" fmla="*/ 19 h 622"/>
                  <a:gd name="T14" fmla="*/ 55 w 1150"/>
                  <a:gd name="T15" fmla="*/ 128 h 622"/>
                  <a:gd name="T16" fmla="*/ 18 w 1150"/>
                  <a:gd name="T17" fmla="*/ 183 h 622"/>
                  <a:gd name="T18" fmla="*/ 0 w 1150"/>
                  <a:gd name="T19" fmla="*/ 566 h 622"/>
                  <a:gd name="T20" fmla="*/ 36 w 1150"/>
                  <a:gd name="T21" fmla="*/ 621 h 622"/>
                  <a:gd name="T22" fmla="*/ 547 w 1150"/>
                  <a:gd name="T23" fmla="*/ 621 h 622"/>
                  <a:gd name="T24" fmla="*/ 620 w 1150"/>
                  <a:gd name="T25" fmla="*/ 621 h 622"/>
                  <a:gd name="T26" fmla="*/ 1113 w 1150"/>
                  <a:gd name="T27" fmla="*/ 621 h 622"/>
                  <a:gd name="T28" fmla="*/ 1149 w 1150"/>
                  <a:gd name="T29" fmla="*/ 566 h 622"/>
                  <a:gd name="T30" fmla="*/ 1149 w 1150"/>
                  <a:gd name="T31" fmla="*/ 183 h 622"/>
                  <a:gd name="T32" fmla="*/ 1113 w 1150"/>
                  <a:gd name="T33" fmla="*/ 128 h 622"/>
                  <a:gd name="T34" fmla="*/ 821 w 1150"/>
                  <a:gd name="T35" fmla="*/ 1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0" h="622">
                    <a:moveTo>
                      <a:pt x="821" y="19"/>
                    </a:moveTo>
                    <a:lnTo>
                      <a:pt x="821" y="19"/>
                    </a:lnTo>
                    <a:cubicBezTo>
                      <a:pt x="803" y="0"/>
                      <a:pt x="766" y="19"/>
                      <a:pt x="766" y="37"/>
                    </a:cubicBezTo>
                    <a:cubicBezTo>
                      <a:pt x="602" y="256"/>
                      <a:pt x="602" y="256"/>
                      <a:pt x="602" y="256"/>
                    </a:cubicBezTo>
                    <a:cubicBezTo>
                      <a:pt x="602" y="274"/>
                      <a:pt x="566" y="274"/>
                      <a:pt x="566" y="256"/>
                    </a:cubicBezTo>
                    <a:cubicBezTo>
                      <a:pt x="401" y="37"/>
                      <a:pt x="401" y="37"/>
                      <a:pt x="401" y="37"/>
                    </a:cubicBezTo>
                    <a:cubicBezTo>
                      <a:pt x="383" y="19"/>
                      <a:pt x="365" y="0"/>
                      <a:pt x="347" y="19"/>
                    </a:cubicBezTo>
                    <a:cubicBezTo>
                      <a:pt x="55" y="128"/>
                      <a:pt x="55" y="128"/>
                      <a:pt x="55" y="128"/>
                    </a:cubicBezTo>
                    <a:cubicBezTo>
                      <a:pt x="36" y="146"/>
                      <a:pt x="18" y="165"/>
                      <a:pt x="18" y="183"/>
                    </a:cubicBezTo>
                    <a:cubicBezTo>
                      <a:pt x="0" y="566"/>
                      <a:pt x="0" y="566"/>
                      <a:pt x="0" y="566"/>
                    </a:cubicBezTo>
                    <a:cubicBezTo>
                      <a:pt x="0" y="603"/>
                      <a:pt x="18" y="621"/>
                      <a:pt x="36" y="621"/>
                    </a:cubicBezTo>
                    <a:cubicBezTo>
                      <a:pt x="547" y="621"/>
                      <a:pt x="547" y="621"/>
                      <a:pt x="547" y="621"/>
                    </a:cubicBezTo>
                    <a:cubicBezTo>
                      <a:pt x="566" y="621"/>
                      <a:pt x="602" y="621"/>
                      <a:pt x="620" y="621"/>
                    </a:cubicBezTo>
                    <a:cubicBezTo>
                      <a:pt x="1113" y="621"/>
                      <a:pt x="1113" y="621"/>
                      <a:pt x="1113" y="621"/>
                    </a:cubicBezTo>
                    <a:cubicBezTo>
                      <a:pt x="1131" y="621"/>
                      <a:pt x="1149" y="603"/>
                      <a:pt x="1149" y="566"/>
                    </a:cubicBezTo>
                    <a:cubicBezTo>
                      <a:pt x="1149" y="183"/>
                      <a:pt x="1149" y="183"/>
                      <a:pt x="1149" y="183"/>
                    </a:cubicBezTo>
                    <a:cubicBezTo>
                      <a:pt x="1149" y="165"/>
                      <a:pt x="1131" y="146"/>
                      <a:pt x="1113" y="128"/>
                    </a:cubicBezTo>
                    <a:lnTo>
                      <a:pt x="821" y="1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50" name="Freeform 27"/>
              <p:cNvSpPr>
                <a:spLocks noChangeArrowheads="1"/>
              </p:cNvSpPr>
              <p:nvPr/>
            </p:nvSpPr>
            <p:spPr bwMode="auto">
              <a:xfrm>
                <a:off x="5597932" y="2732696"/>
                <a:ext cx="205022" cy="270546"/>
              </a:xfrm>
              <a:custGeom>
                <a:avLst/>
                <a:gdLst>
                  <a:gd name="T0" fmla="*/ 566 w 567"/>
                  <a:gd name="T1" fmla="*/ 365 h 749"/>
                  <a:gd name="T2" fmla="*/ 566 w 567"/>
                  <a:gd name="T3" fmla="*/ 365 h 749"/>
                  <a:gd name="T4" fmla="*/ 292 w 567"/>
                  <a:gd name="T5" fmla="*/ 748 h 749"/>
                  <a:gd name="T6" fmla="*/ 0 w 567"/>
                  <a:gd name="T7" fmla="*/ 365 h 749"/>
                  <a:gd name="T8" fmla="*/ 292 w 567"/>
                  <a:gd name="T9" fmla="*/ 0 h 749"/>
                  <a:gd name="T10" fmla="*/ 566 w 567"/>
                  <a:gd name="T11" fmla="*/ 365 h 749"/>
                </a:gdLst>
                <a:ahLst/>
                <a:cxnLst>
                  <a:cxn ang="0">
                    <a:pos x="T0" y="T1"/>
                  </a:cxn>
                  <a:cxn ang="0">
                    <a:pos x="T2" y="T3"/>
                  </a:cxn>
                  <a:cxn ang="0">
                    <a:pos x="T4" y="T5"/>
                  </a:cxn>
                  <a:cxn ang="0">
                    <a:pos x="T6" y="T7"/>
                  </a:cxn>
                  <a:cxn ang="0">
                    <a:pos x="T8" y="T9"/>
                  </a:cxn>
                  <a:cxn ang="0">
                    <a:pos x="T10" y="T11"/>
                  </a:cxn>
                </a:cxnLst>
                <a:rect l="0" t="0" r="r" b="b"/>
                <a:pathLst>
                  <a:path w="567" h="749">
                    <a:moveTo>
                      <a:pt x="566" y="365"/>
                    </a:moveTo>
                    <a:lnTo>
                      <a:pt x="566" y="365"/>
                    </a:lnTo>
                    <a:cubicBezTo>
                      <a:pt x="566" y="547"/>
                      <a:pt x="420" y="748"/>
                      <a:pt x="292" y="748"/>
                    </a:cubicBezTo>
                    <a:cubicBezTo>
                      <a:pt x="146" y="748"/>
                      <a:pt x="0" y="547"/>
                      <a:pt x="0" y="365"/>
                    </a:cubicBezTo>
                    <a:cubicBezTo>
                      <a:pt x="0" y="146"/>
                      <a:pt x="55" y="0"/>
                      <a:pt x="292" y="0"/>
                    </a:cubicBezTo>
                    <a:cubicBezTo>
                      <a:pt x="529" y="0"/>
                      <a:pt x="566" y="146"/>
                      <a:pt x="566" y="365"/>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7" name="Group 13"/>
          <p:cNvGrpSpPr>
            <a:grpSpLocks noChangeAspect="1"/>
          </p:cNvGrpSpPr>
          <p:nvPr/>
        </p:nvGrpSpPr>
        <p:grpSpPr bwMode="auto">
          <a:xfrm>
            <a:off x="9110712" y="4375346"/>
            <a:ext cx="916141" cy="914400"/>
            <a:chOff x="10087568" y="5273542"/>
            <a:chExt cx="833706" cy="833705"/>
          </a:xfrm>
        </p:grpSpPr>
        <p:sp>
          <p:nvSpPr>
            <p:cNvPr id="34" name="Freeform 8"/>
            <p:cNvSpPr>
              <a:spLocks noChangeArrowheads="1"/>
            </p:cNvSpPr>
            <p:nvPr/>
          </p:nvSpPr>
          <p:spPr bwMode="auto">
            <a:xfrm>
              <a:off x="10087568" y="5273542"/>
              <a:ext cx="833706" cy="833705"/>
            </a:xfrm>
            <a:custGeom>
              <a:avLst/>
              <a:gdLst>
                <a:gd name="T0" fmla="*/ 3082 w 3083"/>
                <a:gd name="T1" fmla="*/ 1551 h 3084"/>
                <a:gd name="T2" fmla="*/ 3082 w 3083"/>
                <a:gd name="T3" fmla="*/ 1551 h 3084"/>
                <a:gd name="T4" fmla="*/ 1550 w 3083"/>
                <a:gd name="T5" fmla="*/ 3083 h 3084"/>
                <a:gd name="T6" fmla="*/ 0 w 3083"/>
                <a:gd name="T7" fmla="*/ 1551 h 3084"/>
                <a:gd name="T8" fmla="*/ 1550 w 3083"/>
                <a:gd name="T9" fmla="*/ 0 h 3084"/>
                <a:gd name="T10" fmla="*/ 3082 w 3083"/>
                <a:gd name="T11" fmla="*/ 1551 h 3084"/>
              </a:gdLst>
              <a:ahLst/>
              <a:cxnLst>
                <a:cxn ang="0">
                  <a:pos x="T0" y="T1"/>
                </a:cxn>
                <a:cxn ang="0">
                  <a:pos x="T2" y="T3"/>
                </a:cxn>
                <a:cxn ang="0">
                  <a:pos x="T4" y="T5"/>
                </a:cxn>
                <a:cxn ang="0">
                  <a:pos x="T6" y="T7"/>
                </a:cxn>
                <a:cxn ang="0">
                  <a:pos x="T8" y="T9"/>
                </a:cxn>
                <a:cxn ang="0">
                  <a:pos x="T10" y="T11"/>
                </a:cxn>
              </a:cxnLst>
              <a:rect l="0" t="0" r="r" b="b"/>
              <a:pathLst>
                <a:path w="3083" h="3084">
                  <a:moveTo>
                    <a:pt x="3082" y="1551"/>
                  </a:moveTo>
                  <a:lnTo>
                    <a:pt x="3082" y="1551"/>
                  </a:lnTo>
                  <a:cubicBezTo>
                    <a:pt x="3082" y="2390"/>
                    <a:pt x="2389" y="3083"/>
                    <a:pt x="1550" y="3083"/>
                  </a:cubicBezTo>
                  <a:cubicBezTo>
                    <a:pt x="693" y="3083"/>
                    <a:pt x="0" y="2390"/>
                    <a:pt x="0" y="1551"/>
                  </a:cubicBezTo>
                  <a:cubicBezTo>
                    <a:pt x="0" y="694"/>
                    <a:pt x="693" y="0"/>
                    <a:pt x="1550" y="0"/>
                  </a:cubicBezTo>
                  <a:cubicBezTo>
                    <a:pt x="2389" y="0"/>
                    <a:pt x="3082" y="694"/>
                    <a:pt x="3082" y="1551"/>
                  </a:cubicBezTo>
                </a:path>
              </a:pathLst>
            </a:custGeom>
            <a:solidFill>
              <a:srgbClr val="222D6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5" name="Freeform 9"/>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6" name="Freeform 10"/>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sp>
        <p:nvSpPr>
          <p:cNvPr id="28" name="TextBox 27"/>
          <p:cNvSpPr txBox="1"/>
          <p:nvPr/>
        </p:nvSpPr>
        <p:spPr>
          <a:xfrm>
            <a:off x="8890383" y="3996358"/>
            <a:ext cx="1336823"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Mobile Apps</a:t>
            </a:r>
            <a:endParaRPr lang="en-US" sz="1600" spc="-30" dirty="0">
              <a:solidFill>
                <a:srgbClr val="7C868D"/>
              </a:solidFill>
              <a:latin typeface="Salesforce Sans"/>
              <a:ea typeface="ＭＳ Ｐゴシック" charset="0"/>
              <a:cs typeface="ＭＳ Ｐゴシック" charset="0"/>
            </a:endParaRPr>
          </a:p>
        </p:txBody>
      </p:sp>
      <p:sp>
        <p:nvSpPr>
          <p:cNvPr id="29" name="TextBox 28"/>
          <p:cNvSpPr txBox="1"/>
          <p:nvPr/>
        </p:nvSpPr>
        <p:spPr>
          <a:xfrm>
            <a:off x="8717754" y="2702091"/>
            <a:ext cx="1701621"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Salesforce Apps</a:t>
            </a:r>
            <a:endParaRPr lang="en-US" sz="1600" spc="-30" dirty="0">
              <a:solidFill>
                <a:srgbClr val="7C868D"/>
              </a:solidFill>
              <a:latin typeface="Salesforce Sans"/>
              <a:ea typeface="ＭＳ Ｐゴシック" charset="0"/>
              <a:cs typeface="ＭＳ Ｐゴシック" charset="0"/>
            </a:endParaRPr>
          </a:p>
        </p:txBody>
      </p:sp>
      <p:sp>
        <p:nvSpPr>
          <p:cNvPr id="33" name="TextBox 32"/>
          <p:cNvSpPr txBox="1"/>
          <p:nvPr/>
        </p:nvSpPr>
        <p:spPr>
          <a:xfrm>
            <a:off x="8880342" y="5234800"/>
            <a:ext cx="1557534"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Custom Apps</a:t>
            </a:r>
            <a:endParaRPr lang="en-US" sz="1600" spc="-30" dirty="0">
              <a:solidFill>
                <a:srgbClr val="7C868D"/>
              </a:solidFill>
              <a:latin typeface="Salesforce Sans"/>
              <a:ea typeface="ＭＳ Ｐゴシック" charset="0"/>
              <a:cs typeface="ＭＳ Ｐゴシック" charset="0"/>
            </a:endParaRPr>
          </a:p>
        </p:txBody>
      </p:sp>
      <p:pic>
        <p:nvPicPr>
          <p:cNvPr id="69" name="Picture 68"/>
          <p:cNvPicPr>
            <a:picLocks noChangeAspect="1"/>
          </p:cNvPicPr>
          <p:nvPr/>
        </p:nvPicPr>
        <p:blipFill>
          <a:blip r:embed="rId3"/>
          <a:stretch>
            <a:fillRect/>
          </a:stretch>
        </p:blipFill>
        <p:spPr>
          <a:xfrm>
            <a:off x="9111582" y="5674240"/>
            <a:ext cx="914400" cy="914400"/>
          </a:xfrm>
          <a:prstGeom prst="rect">
            <a:avLst/>
          </a:prstGeom>
        </p:spPr>
      </p:pic>
      <p:sp>
        <p:nvSpPr>
          <p:cNvPr id="70" name="TextBox 69"/>
          <p:cNvSpPr txBox="1"/>
          <p:nvPr/>
        </p:nvSpPr>
        <p:spPr>
          <a:xfrm>
            <a:off x="8223735" y="6519446"/>
            <a:ext cx="2678938"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Existing Web Properties</a:t>
            </a:r>
            <a:endParaRPr lang="en-US" sz="1600" spc="-30" dirty="0">
              <a:solidFill>
                <a:srgbClr val="7C868D"/>
              </a:solidFill>
              <a:latin typeface="Salesforce Sans"/>
              <a:ea typeface="ＭＳ Ｐゴシック" charset="0"/>
              <a:cs typeface="ＭＳ Ｐゴシック" charset="0"/>
            </a:endParaRPr>
          </a:p>
        </p:txBody>
      </p:sp>
      <p:cxnSp>
        <p:nvCxnSpPr>
          <p:cNvPr id="72" name="Straight Arrow Connector 71"/>
          <p:cNvCxnSpPr>
            <a:stCxn id="66" idx="3"/>
            <a:endCxn id="4" idx="1"/>
          </p:cNvCxnSpPr>
          <p:nvPr/>
        </p:nvCxnSpPr>
        <p:spPr>
          <a:xfrm>
            <a:off x="3084736" y="2349947"/>
            <a:ext cx="1900258" cy="1714490"/>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4" idx="3"/>
            <a:endCxn id="43" idx="3"/>
          </p:cNvCxnSpPr>
          <p:nvPr/>
        </p:nvCxnSpPr>
        <p:spPr>
          <a:xfrm flipV="1">
            <a:off x="7324948" y="2237424"/>
            <a:ext cx="1786634" cy="1827013"/>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4" idx="3"/>
            <a:endCxn id="59" idx="3"/>
          </p:cNvCxnSpPr>
          <p:nvPr/>
        </p:nvCxnSpPr>
        <p:spPr>
          <a:xfrm flipV="1">
            <a:off x="7324948" y="3536319"/>
            <a:ext cx="1788376" cy="528118"/>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4" idx="3"/>
            <a:endCxn id="34" idx="3"/>
          </p:cNvCxnSpPr>
          <p:nvPr/>
        </p:nvCxnSpPr>
        <p:spPr>
          <a:xfrm>
            <a:off x="7324948" y="4064437"/>
            <a:ext cx="1785764" cy="770777"/>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4" idx="3"/>
            <a:endCxn id="69" idx="1"/>
          </p:cNvCxnSpPr>
          <p:nvPr/>
        </p:nvCxnSpPr>
        <p:spPr>
          <a:xfrm>
            <a:off x="7324948" y="4064437"/>
            <a:ext cx="1786634" cy="2067003"/>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999271" y="3234863"/>
            <a:ext cx="1156286" cy="1119874"/>
            <a:chOff x="1999271" y="3187432"/>
            <a:chExt cx="1156286" cy="1119874"/>
          </a:xfrm>
        </p:grpSpPr>
        <p:pic>
          <p:nvPicPr>
            <p:cNvPr id="15" name="Picture 1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271" y="3187432"/>
              <a:ext cx="548548" cy="548548"/>
            </a:xfrm>
            <a:prstGeom prst="rect">
              <a:avLst/>
            </a:prstGeom>
          </p:spPr>
        </p:pic>
        <p:pic>
          <p:nvPicPr>
            <p:cNvPr id="16" name="Picture 15" descr="images-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271" y="3758758"/>
              <a:ext cx="548548" cy="548548"/>
            </a:xfrm>
            <a:prstGeom prst="rect">
              <a:avLst/>
            </a:prstGeom>
          </p:spPr>
        </p:pic>
        <p:pic>
          <p:nvPicPr>
            <p:cNvPr id="19" name="Picture 18"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7009" y="3758758"/>
              <a:ext cx="548548" cy="548548"/>
            </a:xfrm>
            <a:prstGeom prst="rect">
              <a:avLst/>
            </a:prstGeom>
          </p:spPr>
        </p:pic>
        <p:pic>
          <p:nvPicPr>
            <p:cNvPr id="5" name="Picture 4"/>
            <p:cNvPicPr>
              <a:picLocks noChangeAspect="1"/>
            </p:cNvPicPr>
            <p:nvPr/>
          </p:nvPicPr>
          <p:blipFill>
            <a:blip r:embed="rId7"/>
            <a:stretch>
              <a:fillRect/>
            </a:stretch>
          </p:blipFill>
          <p:spPr>
            <a:xfrm>
              <a:off x="2596567" y="3187432"/>
              <a:ext cx="558990" cy="558990"/>
            </a:xfrm>
            <a:prstGeom prst="rect">
              <a:avLst/>
            </a:prstGeom>
          </p:spPr>
        </p:pic>
      </p:grpSp>
      <p:sp>
        <p:nvSpPr>
          <p:cNvPr id="66" name="TextBox 65"/>
          <p:cNvSpPr txBox="1"/>
          <p:nvPr/>
        </p:nvSpPr>
        <p:spPr>
          <a:xfrm>
            <a:off x="1843790" y="2057559"/>
            <a:ext cx="1240946" cy="584776"/>
          </a:xfrm>
          <a:prstGeom prst="rect">
            <a:avLst/>
          </a:prstGeom>
          <a:noFill/>
          <a:ln w="6350" cmpd="sng">
            <a:solidFill>
              <a:schemeClr val="tx1"/>
            </a:solidFill>
          </a:ln>
        </p:spPr>
        <p:txBody>
          <a:bodyPr wrap="none">
            <a:spAutoFit/>
          </a:bodyPr>
          <a:lstStyle/>
          <a:p>
            <a:pPr algn="ctr" fontAlgn="auto">
              <a:spcBef>
                <a:spcPts val="300"/>
              </a:spcBef>
              <a:spcAft>
                <a:spcPts val="1000"/>
              </a:spcAft>
              <a:defRPr/>
            </a:pPr>
            <a:r>
              <a:rPr lang="en-US" sz="1600" spc="-30" dirty="0" smtClean="0">
                <a:solidFill>
                  <a:srgbClr val="262626"/>
                </a:solidFill>
                <a:latin typeface="Salesforce Sans"/>
                <a:ea typeface="ＭＳ Ｐゴシック" charset="0"/>
                <a:cs typeface="ＭＳ Ｐゴシック" charset="0"/>
              </a:rPr>
              <a:t>Username</a:t>
            </a:r>
            <a:br>
              <a:rPr lang="en-US" sz="1600" spc="-30" dirty="0" smtClean="0">
                <a:solidFill>
                  <a:srgbClr val="262626"/>
                </a:solidFill>
                <a:latin typeface="Salesforce Sans"/>
                <a:ea typeface="ＭＳ Ｐゴシック" charset="0"/>
                <a:cs typeface="ＭＳ Ｐゴシック" charset="0"/>
              </a:rPr>
            </a:br>
            <a:r>
              <a:rPr lang="en-US" sz="1600" spc="-30" dirty="0" smtClean="0">
                <a:solidFill>
                  <a:srgbClr val="262626"/>
                </a:solidFill>
                <a:latin typeface="Salesforce Sans"/>
                <a:ea typeface="ＭＳ Ｐゴシック" charset="0"/>
                <a:cs typeface="ＭＳ Ｐゴシック" charset="0"/>
              </a:rPr>
              <a:t>&amp;</a:t>
            </a:r>
            <a:r>
              <a:rPr lang="en-US" sz="1600" spc="-30" dirty="0">
                <a:solidFill>
                  <a:srgbClr val="262626"/>
                </a:solidFill>
                <a:latin typeface="Salesforce Sans"/>
                <a:ea typeface="ＭＳ Ｐゴシック" charset="0"/>
                <a:cs typeface="ＭＳ Ｐゴシック" charset="0"/>
              </a:rPr>
              <a:t> </a:t>
            </a:r>
            <a:r>
              <a:rPr lang="en-US" sz="1600" spc="-30" dirty="0" smtClean="0">
                <a:solidFill>
                  <a:srgbClr val="262626"/>
                </a:solidFill>
                <a:latin typeface="Salesforce Sans"/>
                <a:ea typeface="ＭＳ Ｐゴシック" charset="0"/>
                <a:cs typeface="ＭＳ Ｐゴシック" charset="0"/>
              </a:rPr>
              <a:t>Password</a:t>
            </a:r>
            <a:endParaRPr lang="en-US" sz="1600" spc="-30" dirty="0">
              <a:solidFill>
                <a:srgbClr val="262626"/>
              </a:solidFill>
              <a:latin typeface="Salesforce Sans"/>
              <a:ea typeface="ＭＳ Ｐゴシック" charset="0"/>
              <a:cs typeface="ＭＳ Ｐゴシック" charset="0"/>
            </a:endParaRPr>
          </a:p>
        </p:txBody>
      </p:sp>
      <p:sp>
        <p:nvSpPr>
          <p:cNvPr id="93" name="TextBox 92"/>
          <p:cNvSpPr txBox="1"/>
          <p:nvPr/>
        </p:nvSpPr>
        <p:spPr>
          <a:xfrm>
            <a:off x="303008" y="1177292"/>
            <a:ext cx="869924"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Who</a:t>
            </a:r>
            <a:endParaRPr lang="en-US" sz="2400" b="1" spc="-30" dirty="0">
              <a:solidFill>
                <a:srgbClr val="262626"/>
              </a:solidFill>
              <a:latin typeface="Salesforce Sans"/>
              <a:ea typeface="ＭＳ Ｐゴシック" charset="0"/>
              <a:cs typeface="ＭＳ Ｐゴシック" charset="0"/>
            </a:endParaRPr>
          </a:p>
        </p:txBody>
      </p:sp>
      <p:sp>
        <p:nvSpPr>
          <p:cNvPr id="94" name="TextBox 93"/>
          <p:cNvSpPr txBox="1"/>
          <p:nvPr/>
        </p:nvSpPr>
        <p:spPr>
          <a:xfrm>
            <a:off x="1873492" y="1177292"/>
            <a:ext cx="1141075" cy="830997"/>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Where</a:t>
            </a:r>
            <a:br>
              <a:rPr lang="en-US" sz="2400" b="1" spc="-30" dirty="0" smtClean="0">
                <a:solidFill>
                  <a:srgbClr val="262626"/>
                </a:solidFill>
                <a:latin typeface="Salesforce Sans"/>
                <a:ea typeface="ＭＳ Ｐゴシック" charset="0"/>
                <a:cs typeface="ＭＳ Ｐゴシック" charset="0"/>
              </a:rPr>
            </a:br>
            <a:r>
              <a:rPr lang="en-US" sz="2400" b="1" spc="-30" dirty="0" smtClean="0">
                <a:solidFill>
                  <a:srgbClr val="262626"/>
                </a:solidFill>
                <a:latin typeface="Salesforce Sans"/>
                <a:ea typeface="ＭＳ Ｐゴシック" charset="0"/>
                <a:cs typeface="ＭＳ Ｐゴシック" charset="0"/>
              </a:rPr>
              <a:t>When</a:t>
            </a:r>
            <a:endParaRPr lang="en-US" sz="2400" b="1" spc="-30" dirty="0">
              <a:solidFill>
                <a:srgbClr val="262626"/>
              </a:solidFill>
              <a:latin typeface="Salesforce Sans"/>
              <a:ea typeface="ＭＳ Ｐゴシック" charset="0"/>
              <a:cs typeface="ＭＳ Ｐゴシック" charset="0"/>
            </a:endParaRPr>
          </a:p>
        </p:txBody>
      </p:sp>
      <p:sp>
        <p:nvSpPr>
          <p:cNvPr id="98" name="TextBox 97"/>
          <p:cNvSpPr txBox="1"/>
          <p:nvPr/>
        </p:nvSpPr>
        <p:spPr>
          <a:xfrm>
            <a:off x="9067438" y="1177292"/>
            <a:ext cx="966931"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What</a:t>
            </a:r>
            <a:endParaRPr lang="en-US" sz="2400" b="1" spc="-30" dirty="0">
              <a:solidFill>
                <a:srgbClr val="262626"/>
              </a:solidFill>
              <a:latin typeface="Salesforce Sans"/>
              <a:ea typeface="ＭＳ Ｐゴシック" charset="0"/>
              <a:cs typeface="ＭＳ Ｐゴシック" charset="0"/>
            </a:endParaRPr>
          </a:p>
        </p:txBody>
      </p:sp>
      <p:sp>
        <p:nvSpPr>
          <p:cNvPr id="56" name="TextBox 55"/>
          <p:cNvSpPr txBox="1"/>
          <p:nvPr/>
        </p:nvSpPr>
        <p:spPr>
          <a:xfrm>
            <a:off x="5668655" y="1177292"/>
            <a:ext cx="851515"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How</a:t>
            </a:r>
            <a:endParaRPr lang="en-US" sz="2400" b="1" spc="-30" dirty="0">
              <a:solidFill>
                <a:srgbClr val="262626"/>
              </a:solidFill>
              <a:latin typeface="Salesforce Sans"/>
              <a:ea typeface="ＭＳ Ｐゴシック" charset="0"/>
              <a:cs typeface="ＭＳ Ｐゴシック" charset="0"/>
            </a:endParaRPr>
          </a:p>
        </p:txBody>
      </p:sp>
      <p:sp>
        <p:nvSpPr>
          <p:cNvPr id="71" name="TextBox 70"/>
          <p:cNvSpPr txBox="1"/>
          <p:nvPr/>
        </p:nvSpPr>
        <p:spPr>
          <a:xfrm>
            <a:off x="119671" y="2102423"/>
            <a:ext cx="1303672"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Prospects</a:t>
            </a:r>
            <a:endParaRPr lang="en-US" sz="2000" spc="-30" dirty="0">
              <a:solidFill>
                <a:srgbClr val="7C868D"/>
              </a:solidFill>
              <a:latin typeface="Salesforce Sans"/>
              <a:ea typeface="ＭＳ Ｐゴシック" charset="0"/>
              <a:cs typeface="ＭＳ Ｐゴシック" charset="0"/>
            </a:endParaRPr>
          </a:p>
        </p:txBody>
      </p:sp>
      <p:sp>
        <p:nvSpPr>
          <p:cNvPr id="73" name="TextBox 72"/>
          <p:cNvSpPr txBox="1"/>
          <p:nvPr/>
        </p:nvSpPr>
        <p:spPr>
          <a:xfrm>
            <a:off x="58502" y="3129079"/>
            <a:ext cx="1426015"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Customers</a:t>
            </a:r>
          </a:p>
        </p:txBody>
      </p:sp>
      <p:sp>
        <p:nvSpPr>
          <p:cNvPr id="75" name="TextBox 74"/>
          <p:cNvSpPr txBox="1"/>
          <p:nvPr/>
        </p:nvSpPr>
        <p:spPr>
          <a:xfrm>
            <a:off x="165708" y="4155735"/>
            <a:ext cx="1211597"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Students</a:t>
            </a:r>
            <a:endParaRPr lang="en-US" sz="2000" spc="-30" dirty="0">
              <a:solidFill>
                <a:srgbClr val="7C868D"/>
              </a:solidFill>
              <a:latin typeface="Salesforce Sans"/>
              <a:ea typeface="ＭＳ Ｐゴシック" charset="0"/>
              <a:cs typeface="ＭＳ Ｐゴシック" charset="0"/>
            </a:endParaRPr>
          </a:p>
        </p:txBody>
      </p:sp>
      <p:sp>
        <p:nvSpPr>
          <p:cNvPr id="76" name="TextBox 75"/>
          <p:cNvSpPr txBox="1"/>
          <p:nvPr/>
        </p:nvSpPr>
        <p:spPr>
          <a:xfrm>
            <a:off x="203410" y="5182392"/>
            <a:ext cx="1136196"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Partners</a:t>
            </a:r>
            <a:endParaRPr lang="en-US" sz="2000" spc="-30" dirty="0">
              <a:solidFill>
                <a:srgbClr val="7C868D"/>
              </a:solidFill>
              <a:latin typeface="Salesforce Sans"/>
              <a:ea typeface="ＭＳ Ｐゴシック" charset="0"/>
              <a:cs typeface="ＭＳ Ｐゴシック" charset="0"/>
            </a:endParaRPr>
          </a:p>
        </p:txBody>
      </p:sp>
      <p:pic>
        <p:nvPicPr>
          <p:cNvPr id="13" name="Picture 12" descr="download.jpg"/>
          <p:cNvPicPr>
            <a:picLocks noChangeAspect="1"/>
          </p:cNvPicPr>
          <p:nvPr/>
        </p:nvPicPr>
        <p:blipFill>
          <a:blip r:embed="rId8">
            <a:extLst>
              <a:ext uri="{BEBA8EAE-BF5A-486C-A8C5-ECC9F3942E4B}">
                <a14:imgProps xmlns:a14="http://schemas.microsoft.com/office/drawing/2010/main">
                  <a14:imgLayer r:embed="rId9">
                    <a14:imgEffect>
                      <a14:backgroundRemoval t="0" b="100000" l="0" r="98104"/>
                    </a14:imgEffect>
                  </a14:imgLayer>
                </a14:imgProps>
              </a:ext>
              <a:ext uri="{28A0092B-C50C-407E-A947-70E740481C1C}">
                <a14:useLocalDpi xmlns:a14="http://schemas.microsoft.com/office/drawing/2010/main" val="0"/>
              </a:ext>
            </a:extLst>
          </a:blip>
          <a:stretch>
            <a:fillRect/>
          </a:stretch>
        </p:blipFill>
        <p:spPr>
          <a:xfrm>
            <a:off x="2111784" y="4947264"/>
            <a:ext cx="758322" cy="858953"/>
          </a:xfrm>
          <a:prstGeom prst="rect">
            <a:avLst/>
          </a:prstGeom>
        </p:spPr>
      </p:pic>
      <p:cxnSp>
        <p:nvCxnSpPr>
          <p:cNvPr id="78" name="Straight Arrow Connector 77"/>
          <p:cNvCxnSpPr>
            <a:stCxn id="13" idx="3"/>
            <a:endCxn id="4" idx="1"/>
          </p:cNvCxnSpPr>
          <p:nvPr/>
        </p:nvCxnSpPr>
        <p:spPr>
          <a:xfrm flipV="1">
            <a:off x="2870106" y="4064437"/>
            <a:ext cx="2114888" cy="1312304"/>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4" idx="1"/>
          </p:cNvCxnSpPr>
          <p:nvPr/>
        </p:nvCxnSpPr>
        <p:spPr>
          <a:xfrm>
            <a:off x="3139974" y="3825366"/>
            <a:ext cx="1845020" cy="239071"/>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56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have we started on this journey?</a:t>
            </a:r>
            <a:endParaRPr lang="en-US" dirty="0"/>
          </a:p>
        </p:txBody>
      </p:sp>
      <p:sp>
        <p:nvSpPr>
          <p:cNvPr id="6" name="Text Placeholder 5"/>
          <p:cNvSpPr>
            <a:spLocks noGrp="1"/>
          </p:cNvSpPr>
          <p:nvPr>
            <p:ph type="body" sz="quarter" idx="16"/>
          </p:nvPr>
        </p:nvSpPr>
        <p:spPr/>
        <p:txBody>
          <a:bodyPr/>
          <a:lstStyle/>
          <a:p>
            <a:endParaRPr lang="en-US"/>
          </a:p>
        </p:txBody>
      </p:sp>
      <p:pic>
        <p:nvPicPr>
          <p:cNvPr id="4" name="Picture 3" descr="sfdc_360w_logo.png"/>
          <p:cNvPicPr>
            <a:picLocks noChangeAspect="1"/>
          </p:cNvPicPr>
          <p:nvPr/>
        </p:nvPicPr>
        <p:blipFill rotWithShape="1">
          <a:blip r:embed="rId2">
            <a:extLst>
              <a:ext uri="{28A0092B-C50C-407E-A947-70E740481C1C}">
                <a14:useLocalDpi xmlns:a14="http://schemas.microsoft.com/office/drawing/2010/main" val="0"/>
              </a:ext>
            </a:extLst>
          </a:blip>
          <a:srcRect l="9127" r="10745"/>
          <a:stretch/>
        </p:blipFill>
        <p:spPr>
          <a:xfrm>
            <a:off x="4984994" y="3131562"/>
            <a:ext cx="2339954" cy="1865749"/>
          </a:xfrm>
          <a:prstGeom prst="rect">
            <a:avLst/>
          </a:prstGeom>
        </p:spPr>
      </p:pic>
      <p:grpSp>
        <p:nvGrpSpPr>
          <p:cNvPr id="22" name="Group 10"/>
          <p:cNvGrpSpPr>
            <a:grpSpLocks noChangeAspect="1"/>
          </p:cNvGrpSpPr>
          <p:nvPr/>
        </p:nvGrpSpPr>
        <p:grpSpPr bwMode="auto">
          <a:xfrm>
            <a:off x="9113324" y="3076451"/>
            <a:ext cx="910917" cy="914400"/>
            <a:chOff x="4106002" y="5273542"/>
            <a:chExt cx="828935" cy="833705"/>
          </a:xfrm>
        </p:grpSpPr>
        <p:sp>
          <p:nvSpPr>
            <p:cNvPr id="59" name="Freeform 16"/>
            <p:cNvSpPr>
              <a:spLocks noChangeArrowheads="1"/>
            </p:cNvSpPr>
            <p:nvPr/>
          </p:nvSpPr>
          <p:spPr bwMode="auto">
            <a:xfrm>
              <a:off x="4106002" y="5273542"/>
              <a:ext cx="828935" cy="833705"/>
            </a:xfrm>
            <a:custGeom>
              <a:avLst/>
              <a:gdLst>
                <a:gd name="T0" fmla="*/ 3064 w 3065"/>
                <a:gd name="T1" fmla="*/ 1551 h 3084"/>
                <a:gd name="T2" fmla="*/ 3064 w 3065"/>
                <a:gd name="T3" fmla="*/ 1551 h 3084"/>
                <a:gd name="T4" fmla="*/ 1532 w 3065"/>
                <a:gd name="T5" fmla="*/ 3083 h 3084"/>
                <a:gd name="T6" fmla="*/ 0 w 3065"/>
                <a:gd name="T7" fmla="*/ 1551 h 3084"/>
                <a:gd name="T8" fmla="*/ 1532 w 3065"/>
                <a:gd name="T9" fmla="*/ 0 h 3084"/>
                <a:gd name="T10" fmla="*/ 3064 w 3065"/>
                <a:gd name="T11" fmla="*/ 1551 h 3084"/>
              </a:gdLst>
              <a:ahLst/>
              <a:cxnLst>
                <a:cxn ang="0">
                  <a:pos x="T0" y="T1"/>
                </a:cxn>
                <a:cxn ang="0">
                  <a:pos x="T2" y="T3"/>
                </a:cxn>
                <a:cxn ang="0">
                  <a:pos x="T4" y="T5"/>
                </a:cxn>
                <a:cxn ang="0">
                  <a:pos x="T6" y="T7"/>
                </a:cxn>
                <a:cxn ang="0">
                  <a:pos x="T8" y="T9"/>
                </a:cxn>
                <a:cxn ang="0">
                  <a:pos x="T10" y="T11"/>
                </a:cxn>
              </a:cxnLst>
              <a:rect l="0" t="0" r="r" b="b"/>
              <a:pathLst>
                <a:path w="3065" h="3084">
                  <a:moveTo>
                    <a:pt x="3064" y="1551"/>
                  </a:moveTo>
                  <a:lnTo>
                    <a:pt x="3064" y="1551"/>
                  </a:lnTo>
                  <a:cubicBezTo>
                    <a:pt x="3064" y="2390"/>
                    <a:pt x="2390" y="3083"/>
                    <a:pt x="1532" y="3083"/>
                  </a:cubicBezTo>
                  <a:cubicBezTo>
                    <a:pt x="693" y="3083"/>
                    <a:pt x="0" y="2390"/>
                    <a:pt x="0" y="1551"/>
                  </a:cubicBezTo>
                  <a:cubicBezTo>
                    <a:pt x="0" y="694"/>
                    <a:pt x="693" y="0"/>
                    <a:pt x="1532" y="0"/>
                  </a:cubicBezTo>
                  <a:cubicBezTo>
                    <a:pt x="2390" y="0"/>
                    <a:pt x="3064" y="694"/>
                    <a:pt x="3064" y="1551"/>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60" name="Group 157"/>
            <p:cNvGrpSpPr>
              <a:grpSpLocks/>
            </p:cNvGrpSpPr>
            <p:nvPr/>
          </p:nvGrpSpPr>
          <p:grpSpPr bwMode="auto">
            <a:xfrm>
              <a:off x="4397024" y="5436943"/>
              <a:ext cx="251662" cy="508095"/>
              <a:chOff x="1789113" y="2635250"/>
              <a:chExt cx="334962" cy="676275"/>
            </a:xfrm>
          </p:grpSpPr>
          <p:sp>
            <p:nvSpPr>
              <p:cNvPr id="61" name="Freeform 17"/>
              <p:cNvSpPr>
                <a:spLocks noChangeArrowheads="1"/>
              </p:cNvSpPr>
              <p:nvPr/>
            </p:nvSpPr>
            <p:spPr bwMode="auto">
              <a:xfrm>
                <a:off x="1924940" y="3237856"/>
                <a:ext cx="52740" cy="52842"/>
              </a:xfrm>
              <a:custGeom>
                <a:avLst/>
                <a:gdLst>
                  <a:gd name="T0" fmla="*/ 146 w 147"/>
                  <a:gd name="T1" fmla="*/ 73 h 147"/>
                  <a:gd name="T2" fmla="*/ 146 w 147"/>
                  <a:gd name="T3" fmla="*/ 73 h 147"/>
                  <a:gd name="T4" fmla="*/ 73 w 147"/>
                  <a:gd name="T5" fmla="*/ 146 h 147"/>
                  <a:gd name="T6" fmla="*/ 0 w 147"/>
                  <a:gd name="T7" fmla="*/ 73 h 147"/>
                  <a:gd name="T8" fmla="*/ 73 w 147"/>
                  <a:gd name="T9" fmla="*/ 0 h 147"/>
                  <a:gd name="T10" fmla="*/ 146 w 147"/>
                  <a:gd name="T11" fmla="*/ 73 h 147"/>
                </a:gdLst>
                <a:ahLst/>
                <a:cxnLst>
                  <a:cxn ang="0">
                    <a:pos x="T0" y="T1"/>
                  </a:cxn>
                  <a:cxn ang="0">
                    <a:pos x="T2" y="T3"/>
                  </a:cxn>
                  <a:cxn ang="0">
                    <a:pos x="T4" y="T5"/>
                  </a:cxn>
                  <a:cxn ang="0">
                    <a:pos x="T6" y="T7"/>
                  </a:cxn>
                  <a:cxn ang="0">
                    <a:pos x="T8" y="T9"/>
                  </a:cxn>
                  <a:cxn ang="0">
                    <a:pos x="T10" y="T11"/>
                  </a:cxn>
                </a:cxnLst>
                <a:rect l="0" t="0" r="r" b="b"/>
                <a:pathLst>
                  <a:path w="147" h="147">
                    <a:moveTo>
                      <a:pt x="146" y="73"/>
                    </a:moveTo>
                    <a:lnTo>
                      <a:pt x="146" y="73"/>
                    </a:lnTo>
                    <a:cubicBezTo>
                      <a:pt x="146" y="109"/>
                      <a:pt x="110" y="146"/>
                      <a:pt x="73" y="146"/>
                    </a:cubicBezTo>
                    <a:cubicBezTo>
                      <a:pt x="37" y="146"/>
                      <a:pt x="0" y="109"/>
                      <a:pt x="0" y="73"/>
                    </a:cubicBezTo>
                    <a:cubicBezTo>
                      <a:pt x="0" y="36"/>
                      <a:pt x="37" y="0"/>
                      <a:pt x="73" y="0"/>
                    </a:cubicBezTo>
                    <a:cubicBezTo>
                      <a:pt x="110" y="0"/>
                      <a:pt x="146" y="36"/>
                      <a:pt x="146" y="73"/>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2" name="Freeform 18"/>
              <p:cNvSpPr>
                <a:spLocks noChangeArrowheads="1"/>
              </p:cNvSpPr>
              <p:nvPr/>
            </p:nvSpPr>
            <p:spPr bwMode="auto">
              <a:xfrm>
                <a:off x="1924940" y="2673514"/>
                <a:ext cx="52740" cy="6340"/>
              </a:xfrm>
              <a:custGeom>
                <a:avLst/>
                <a:gdLst>
                  <a:gd name="T0" fmla="*/ 146 w 147"/>
                  <a:gd name="T1" fmla="*/ 0 h 19"/>
                  <a:gd name="T2" fmla="*/ 146 w 147"/>
                  <a:gd name="T3" fmla="*/ 0 h 19"/>
                  <a:gd name="T4" fmla="*/ 146 w 147"/>
                  <a:gd name="T5" fmla="*/ 18 h 19"/>
                  <a:gd name="T6" fmla="*/ 0 w 147"/>
                  <a:gd name="T7" fmla="*/ 18 h 19"/>
                  <a:gd name="T8" fmla="*/ 0 w 147"/>
                  <a:gd name="T9" fmla="*/ 0 h 19"/>
                  <a:gd name="T10" fmla="*/ 0 w 147"/>
                  <a:gd name="T11" fmla="*/ 0 h 19"/>
                  <a:gd name="T12" fmla="*/ 0 w 147"/>
                  <a:gd name="T13" fmla="*/ 0 h 19"/>
                  <a:gd name="T14" fmla="*/ 146 w 147"/>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9">
                    <a:moveTo>
                      <a:pt x="146" y="0"/>
                    </a:moveTo>
                    <a:lnTo>
                      <a:pt x="146" y="0"/>
                    </a:lnTo>
                    <a:cubicBezTo>
                      <a:pt x="146" y="18"/>
                      <a:pt x="146" y="18"/>
                      <a:pt x="146" y="18"/>
                    </a:cubicBezTo>
                    <a:cubicBezTo>
                      <a:pt x="0" y="18"/>
                      <a:pt x="0" y="18"/>
                      <a:pt x="0" y="18"/>
                    </a:cubicBezTo>
                    <a:cubicBezTo>
                      <a:pt x="0" y="18"/>
                      <a:pt x="0" y="18"/>
                      <a:pt x="0" y="0"/>
                    </a:cubicBezTo>
                    <a:lnTo>
                      <a:pt x="0" y="0"/>
                    </a:lnTo>
                    <a:lnTo>
                      <a:pt x="0" y="0"/>
                    </a:lnTo>
                    <a:cubicBezTo>
                      <a:pt x="146" y="0"/>
                      <a:pt x="146" y="0"/>
                      <a:pt x="146" y="0"/>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3" name="Freeform 20"/>
              <p:cNvSpPr>
                <a:spLocks noChangeArrowheads="1"/>
              </p:cNvSpPr>
              <p:nvPr/>
            </p:nvSpPr>
            <p:spPr bwMode="auto">
              <a:xfrm>
                <a:off x="1905954" y="2825696"/>
                <a:ext cx="67507" cy="317046"/>
              </a:xfrm>
              <a:custGeom>
                <a:avLst/>
                <a:gdLst>
                  <a:gd name="T0" fmla="*/ 165 w 184"/>
                  <a:gd name="T1" fmla="*/ 0 h 876"/>
                  <a:gd name="T2" fmla="*/ 165 w 184"/>
                  <a:gd name="T3" fmla="*/ 0 h 876"/>
                  <a:gd name="T4" fmla="*/ 165 w 184"/>
                  <a:gd name="T5" fmla="*/ 0 h 876"/>
                  <a:gd name="T6" fmla="*/ 165 w 184"/>
                  <a:gd name="T7" fmla="*/ 0 h 876"/>
                  <a:gd name="T8" fmla="*/ 128 w 184"/>
                  <a:gd name="T9" fmla="*/ 0 h 876"/>
                  <a:gd name="T10" fmla="*/ 0 w 184"/>
                  <a:gd name="T11" fmla="*/ 91 h 876"/>
                  <a:gd name="T12" fmla="*/ 0 w 184"/>
                  <a:gd name="T13" fmla="*/ 164 h 876"/>
                  <a:gd name="T14" fmla="*/ 110 w 184"/>
                  <a:gd name="T15" fmla="*/ 91 h 876"/>
                  <a:gd name="T16" fmla="*/ 110 w 184"/>
                  <a:gd name="T17" fmla="*/ 875 h 876"/>
                  <a:gd name="T18" fmla="*/ 146 w 184"/>
                  <a:gd name="T19" fmla="*/ 875 h 876"/>
                  <a:gd name="T20" fmla="*/ 183 w 184"/>
                  <a:gd name="T21" fmla="*/ 820 h 876"/>
                  <a:gd name="T22" fmla="*/ 183 w 184"/>
                  <a:gd name="T23" fmla="*/ 0 h 876"/>
                  <a:gd name="T24" fmla="*/ 165 w 184"/>
                  <a:gd name="T25"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876">
                    <a:moveTo>
                      <a:pt x="165" y="0"/>
                    </a:moveTo>
                    <a:lnTo>
                      <a:pt x="165" y="0"/>
                    </a:lnTo>
                    <a:lnTo>
                      <a:pt x="165" y="0"/>
                    </a:lnTo>
                    <a:lnTo>
                      <a:pt x="165" y="0"/>
                    </a:lnTo>
                    <a:cubicBezTo>
                      <a:pt x="128" y="0"/>
                      <a:pt x="128" y="0"/>
                      <a:pt x="128" y="0"/>
                    </a:cubicBezTo>
                    <a:cubicBezTo>
                      <a:pt x="0" y="91"/>
                      <a:pt x="0" y="91"/>
                      <a:pt x="0" y="91"/>
                    </a:cubicBezTo>
                    <a:cubicBezTo>
                      <a:pt x="0" y="164"/>
                      <a:pt x="0" y="164"/>
                      <a:pt x="0" y="164"/>
                    </a:cubicBezTo>
                    <a:cubicBezTo>
                      <a:pt x="110" y="91"/>
                      <a:pt x="110" y="91"/>
                      <a:pt x="110" y="91"/>
                    </a:cubicBezTo>
                    <a:cubicBezTo>
                      <a:pt x="110" y="875"/>
                      <a:pt x="110" y="875"/>
                      <a:pt x="110" y="875"/>
                    </a:cubicBezTo>
                    <a:cubicBezTo>
                      <a:pt x="146" y="875"/>
                      <a:pt x="146" y="875"/>
                      <a:pt x="146" y="875"/>
                    </a:cubicBezTo>
                    <a:cubicBezTo>
                      <a:pt x="165" y="875"/>
                      <a:pt x="183" y="857"/>
                      <a:pt x="183" y="820"/>
                    </a:cubicBezTo>
                    <a:cubicBezTo>
                      <a:pt x="183" y="0"/>
                      <a:pt x="183" y="0"/>
                      <a:pt x="183" y="0"/>
                    </a:cubicBezTo>
                    <a:lnTo>
                      <a:pt x="165"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4" name="Freeform 64"/>
              <p:cNvSpPr>
                <a:spLocks noChangeArrowheads="1"/>
              </p:cNvSpPr>
              <p:nvPr/>
            </p:nvSpPr>
            <p:spPr bwMode="auto">
              <a:xfrm>
                <a:off x="1789926" y="2635468"/>
                <a:ext cx="333314" cy="676366"/>
              </a:xfrm>
              <a:custGeom>
                <a:avLst/>
                <a:gdLst>
                  <a:gd name="T0" fmla="*/ 785 w 932"/>
                  <a:gd name="T1" fmla="*/ 0 h 1879"/>
                  <a:gd name="T2" fmla="*/ 785 w 932"/>
                  <a:gd name="T3" fmla="*/ 0 h 1879"/>
                  <a:gd name="T4" fmla="*/ 128 w 932"/>
                  <a:gd name="T5" fmla="*/ 0 h 1879"/>
                  <a:gd name="T6" fmla="*/ 0 w 932"/>
                  <a:gd name="T7" fmla="*/ 146 h 1879"/>
                  <a:gd name="T8" fmla="*/ 0 w 932"/>
                  <a:gd name="T9" fmla="*/ 1751 h 1879"/>
                  <a:gd name="T10" fmla="*/ 128 w 932"/>
                  <a:gd name="T11" fmla="*/ 1878 h 1879"/>
                  <a:gd name="T12" fmla="*/ 785 w 932"/>
                  <a:gd name="T13" fmla="*/ 1878 h 1879"/>
                  <a:gd name="T14" fmla="*/ 931 w 932"/>
                  <a:gd name="T15" fmla="*/ 1751 h 1879"/>
                  <a:gd name="T16" fmla="*/ 931 w 932"/>
                  <a:gd name="T17" fmla="*/ 146 h 1879"/>
                  <a:gd name="T18" fmla="*/ 785 w 932"/>
                  <a:gd name="T19" fmla="*/ 0 h 1879"/>
                  <a:gd name="T20" fmla="*/ 383 w 932"/>
                  <a:gd name="T21" fmla="*/ 109 h 1879"/>
                  <a:gd name="T22" fmla="*/ 383 w 932"/>
                  <a:gd name="T23" fmla="*/ 109 h 1879"/>
                  <a:gd name="T24" fmla="*/ 529 w 932"/>
                  <a:gd name="T25" fmla="*/ 109 h 1879"/>
                  <a:gd name="T26" fmla="*/ 529 w 932"/>
                  <a:gd name="T27" fmla="*/ 109 h 1879"/>
                  <a:gd name="T28" fmla="*/ 529 w 932"/>
                  <a:gd name="T29" fmla="*/ 127 h 1879"/>
                  <a:gd name="T30" fmla="*/ 383 w 932"/>
                  <a:gd name="T31" fmla="*/ 127 h 1879"/>
                  <a:gd name="T32" fmla="*/ 383 w 932"/>
                  <a:gd name="T33" fmla="*/ 109 h 1879"/>
                  <a:gd name="T34" fmla="*/ 456 w 932"/>
                  <a:gd name="T35" fmla="*/ 1824 h 1879"/>
                  <a:gd name="T36" fmla="*/ 456 w 932"/>
                  <a:gd name="T37" fmla="*/ 1824 h 1879"/>
                  <a:gd name="T38" fmla="*/ 383 w 932"/>
                  <a:gd name="T39" fmla="*/ 1751 h 1879"/>
                  <a:gd name="T40" fmla="*/ 456 w 932"/>
                  <a:gd name="T41" fmla="*/ 1678 h 1879"/>
                  <a:gd name="T42" fmla="*/ 529 w 932"/>
                  <a:gd name="T43" fmla="*/ 1751 h 1879"/>
                  <a:gd name="T44" fmla="*/ 456 w 932"/>
                  <a:gd name="T45" fmla="*/ 1824 h 1879"/>
                  <a:gd name="T46" fmla="*/ 858 w 932"/>
                  <a:gd name="T47" fmla="*/ 1623 h 1879"/>
                  <a:gd name="T48" fmla="*/ 858 w 932"/>
                  <a:gd name="T49" fmla="*/ 1623 h 1879"/>
                  <a:gd name="T50" fmla="*/ 55 w 932"/>
                  <a:gd name="T51" fmla="*/ 1623 h 1879"/>
                  <a:gd name="T52" fmla="*/ 55 w 932"/>
                  <a:gd name="T53" fmla="*/ 273 h 1879"/>
                  <a:gd name="T54" fmla="*/ 858 w 932"/>
                  <a:gd name="T55" fmla="*/ 273 h 1879"/>
                  <a:gd name="T56" fmla="*/ 858 w 932"/>
                  <a:gd name="T57" fmla="*/ 162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2" h="1879">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5" name="Group 11"/>
          <p:cNvGrpSpPr>
            <a:grpSpLocks noChangeAspect="1"/>
          </p:cNvGrpSpPr>
          <p:nvPr/>
        </p:nvGrpSpPr>
        <p:grpSpPr bwMode="auto">
          <a:xfrm>
            <a:off x="9111582" y="1777556"/>
            <a:ext cx="914400" cy="914400"/>
            <a:chOff x="7831624" y="5273542"/>
            <a:chExt cx="833706" cy="833705"/>
          </a:xfrm>
        </p:grpSpPr>
        <p:sp>
          <p:nvSpPr>
            <p:cNvPr id="43" name="Freeform 21"/>
            <p:cNvSpPr>
              <a:spLocks noChangeArrowheads="1"/>
            </p:cNvSpPr>
            <p:nvPr/>
          </p:nvSpPr>
          <p:spPr bwMode="auto">
            <a:xfrm>
              <a:off x="7831624" y="5273542"/>
              <a:ext cx="833706" cy="833705"/>
            </a:xfrm>
            <a:custGeom>
              <a:avLst/>
              <a:gdLst>
                <a:gd name="T0" fmla="*/ 3083 w 3084"/>
                <a:gd name="T1" fmla="*/ 1551 h 3084"/>
                <a:gd name="T2" fmla="*/ 3083 w 3084"/>
                <a:gd name="T3" fmla="*/ 1551 h 3084"/>
                <a:gd name="T4" fmla="*/ 1551 w 3084"/>
                <a:gd name="T5" fmla="*/ 3083 h 3084"/>
                <a:gd name="T6" fmla="*/ 0 w 3084"/>
                <a:gd name="T7" fmla="*/ 1551 h 3084"/>
                <a:gd name="T8" fmla="*/ 1551 w 3084"/>
                <a:gd name="T9" fmla="*/ 0 h 3084"/>
                <a:gd name="T10" fmla="*/ 3083 w 3084"/>
                <a:gd name="T11" fmla="*/ 1551 h 3084"/>
              </a:gdLst>
              <a:ahLst/>
              <a:cxnLst>
                <a:cxn ang="0">
                  <a:pos x="T0" y="T1"/>
                </a:cxn>
                <a:cxn ang="0">
                  <a:pos x="T2" y="T3"/>
                </a:cxn>
                <a:cxn ang="0">
                  <a:pos x="T4" y="T5"/>
                </a:cxn>
                <a:cxn ang="0">
                  <a:pos x="T6" y="T7"/>
                </a:cxn>
                <a:cxn ang="0">
                  <a:pos x="T8" y="T9"/>
                </a:cxn>
                <a:cxn ang="0">
                  <a:pos x="T10" y="T11"/>
                </a:cxn>
              </a:cxnLst>
              <a:rect l="0" t="0" r="r" b="b"/>
              <a:pathLst>
                <a:path w="3084" h="3084">
                  <a:moveTo>
                    <a:pt x="3083" y="1551"/>
                  </a:moveTo>
                  <a:lnTo>
                    <a:pt x="3083" y="1551"/>
                  </a:lnTo>
                  <a:cubicBezTo>
                    <a:pt x="3083" y="2408"/>
                    <a:pt x="2390" y="3083"/>
                    <a:pt x="1551" y="3083"/>
                  </a:cubicBezTo>
                  <a:cubicBezTo>
                    <a:pt x="693" y="3083"/>
                    <a:pt x="0" y="2408"/>
                    <a:pt x="0" y="1551"/>
                  </a:cubicBezTo>
                  <a:cubicBezTo>
                    <a:pt x="0" y="694"/>
                    <a:pt x="693" y="0"/>
                    <a:pt x="1551" y="0"/>
                  </a:cubicBezTo>
                  <a:cubicBezTo>
                    <a:pt x="2390" y="0"/>
                    <a:pt x="3083" y="694"/>
                    <a:pt x="3083" y="1551"/>
                  </a:cubicBezTo>
                </a:path>
              </a:pathLst>
            </a:custGeom>
            <a:solidFill>
              <a:srgbClr val="F0C31A"/>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44" name="Group 148"/>
            <p:cNvGrpSpPr>
              <a:grpSpLocks/>
            </p:cNvGrpSpPr>
            <p:nvPr/>
          </p:nvGrpSpPr>
          <p:grpSpPr bwMode="auto">
            <a:xfrm>
              <a:off x="7935391" y="5510891"/>
              <a:ext cx="626174" cy="364970"/>
              <a:chOff x="5281613" y="2733675"/>
              <a:chExt cx="833437" cy="485775"/>
            </a:xfrm>
          </p:grpSpPr>
          <p:sp>
            <p:nvSpPr>
              <p:cNvPr id="45" name="Freeform 22"/>
              <p:cNvSpPr>
                <a:spLocks noChangeArrowheads="1"/>
              </p:cNvSpPr>
              <p:nvPr/>
            </p:nvSpPr>
            <p:spPr bwMode="auto">
              <a:xfrm>
                <a:off x="5872705" y="2969424"/>
                <a:ext cx="243068" cy="131046"/>
              </a:xfrm>
              <a:custGeom>
                <a:avLst/>
                <a:gdLst>
                  <a:gd name="T0" fmla="*/ 675 w 676"/>
                  <a:gd name="T1" fmla="*/ 109 h 365"/>
                  <a:gd name="T2" fmla="*/ 675 w 676"/>
                  <a:gd name="T3" fmla="*/ 109 h 365"/>
                  <a:gd name="T4" fmla="*/ 656 w 676"/>
                  <a:gd name="T5" fmla="*/ 91 h 365"/>
                  <a:gd name="T6" fmla="*/ 474 w 676"/>
                  <a:gd name="T7" fmla="*/ 18 h 365"/>
                  <a:gd name="T8" fmla="*/ 437 w 676"/>
                  <a:gd name="T9" fmla="*/ 18 h 365"/>
                  <a:gd name="T10" fmla="*/ 346 w 676"/>
                  <a:gd name="T11" fmla="*/ 164 h 365"/>
                  <a:gd name="T12" fmla="*/ 310 w 676"/>
                  <a:gd name="T13" fmla="*/ 164 h 365"/>
                  <a:gd name="T14" fmla="*/ 219 w 676"/>
                  <a:gd name="T15" fmla="*/ 18 h 365"/>
                  <a:gd name="T16" fmla="*/ 182 w 676"/>
                  <a:gd name="T17" fmla="*/ 18 h 365"/>
                  <a:gd name="T18" fmla="*/ 18 w 676"/>
                  <a:gd name="T19" fmla="*/ 72 h 365"/>
                  <a:gd name="T20" fmla="*/ 18 w 676"/>
                  <a:gd name="T21" fmla="*/ 91 h 365"/>
                  <a:gd name="T22" fmla="*/ 146 w 676"/>
                  <a:gd name="T23" fmla="*/ 145 h 365"/>
                  <a:gd name="T24" fmla="*/ 182 w 676"/>
                  <a:gd name="T25" fmla="*/ 182 h 365"/>
                  <a:gd name="T26" fmla="*/ 182 w 676"/>
                  <a:gd name="T27" fmla="*/ 328 h 365"/>
                  <a:gd name="T28" fmla="*/ 201 w 676"/>
                  <a:gd name="T29" fmla="*/ 364 h 365"/>
                  <a:gd name="T30" fmla="*/ 310 w 676"/>
                  <a:gd name="T31" fmla="*/ 364 h 365"/>
                  <a:gd name="T32" fmla="*/ 346 w 676"/>
                  <a:gd name="T33" fmla="*/ 364 h 365"/>
                  <a:gd name="T34" fmla="*/ 656 w 676"/>
                  <a:gd name="T35" fmla="*/ 364 h 365"/>
                  <a:gd name="T36" fmla="*/ 675 w 676"/>
                  <a:gd name="T37" fmla="*/ 328 h 365"/>
                  <a:gd name="T38" fmla="*/ 675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675" y="109"/>
                    </a:moveTo>
                    <a:lnTo>
                      <a:pt x="675" y="109"/>
                    </a:lnTo>
                    <a:cubicBezTo>
                      <a:pt x="656" y="91"/>
                      <a:pt x="656" y="91"/>
                      <a:pt x="656" y="91"/>
                    </a:cubicBezTo>
                    <a:cubicBezTo>
                      <a:pt x="474" y="18"/>
                      <a:pt x="474" y="18"/>
                      <a:pt x="474" y="18"/>
                    </a:cubicBezTo>
                    <a:cubicBezTo>
                      <a:pt x="474" y="0"/>
                      <a:pt x="456" y="18"/>
                      <a:pt x="437" y="18"/>
                    </a:cubicBezTo>
                    <a:cubicBezTo>
                      <a:pt x="346" y="164"/>
                      <a:pt x="346" y="164"/>
                      <a:pt x="346" y="164"/>
                    </a:cubicBezTo>
                    <a:cubicBezTo>
                      <a:pt x="328" y="182"/>
                      <a:pt x="328" y="182"/>
                      <a:pt x="310" y="164"/>
                    </a:cubicBezTo>
                    <a:cubicBezTo>
                      <a:pt x="219" y="18"/>
                      <a:pt x="219" y="18"/>
                      <a:pt x="219" y="18"/>
                    </a:cubicBezTo>
                    <a:cubicBezTo>
                      <a:pt x="201" y="18"/>
                      <a:pt x="201" y="0"/>
                      <a:pt x="182" y="18"/>
                    </a:cubicBezTo>
                    <a:cubicBezTo>
                      <a:pt x="18" y="72"/>
                      <a:pt x="18" y="72"/>
                      <a:pt x="18" y="72"/>
                    </a:cubicBezTo>
                    <a:cubicBezTo>
                      <a:pt x="0" y="91"/>
                      <a:pt x="0" y="91"/>
                      <a:pt x="18" y="91"/>
                    </a:cubicBezTo>
                    <a:cubicBezTo>
                      <a:pt x="146" y="145"/>
                      <a:pt x="146" y="145"/>
                      <a:pt x="146" y="145"/>
                    </a:cubicBezTo>
                    <a:cubicBezTo>
                      <a:pt x="164" y="164"/>
                      <a:pt x="182" y="182"/>
                      <a:pt x="182" y="182"/>
                    </a:cubicBezTo>
                    <a:cubicBezTo>
                      <a:pt x="182" y="328"/>
                      <a:pt x="182" y="328"/>
                      <a:pt x="182" y="328"/>
                    </a:cubicBezTo>
                    <a:cubicBezTo>
                      <a:pt x="182" y="346"/>
                      <a:pt x="201" y="364"/>
                      <a:pt x="201" y="364"/>
                    </a:cubicBezTo>
                    <a:cubicBezTo>
                      <a:pt x="310" y="364"/>
                      <a:pt x="310" y="364"/>
                      <a:pt x="310" y="364"/>
                    </a:cubicBezTo>
                    <a:cubicBezTo>
                      <a:pt x="346" y="364"/>
                      <a:pt x="346" y="364"/>
                      <a:pt x="346" y="364"/>
                    </a:cubicBezTo>
                    <a:cubicBezTo>
                      <a:pt x="656" y="364"/>
                      <a:pt x="656" y="364"/>
                      <a:pt x="656" y="364"/>
                    </a:cubicBezTo>
                    <a:cubicBezTo>
                      <a:pt x="675" y="364"/>
                      <a:pt x="675" y="346"/>
                      <a:pt x="675" y="328"/>
                    </a:cubicBezTo>
                    <a:lnTo>
                      <a:pt x="675"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6" name="Freeform 23"/>
              <p:cNvSpPr>
                <a:spLocks noChangeArrowheads="1"/>
              </p:cNvSpPr>
              <p:nvPr/>
            </p:nvSpPr>
            <p:spPr bwMode="auto">
              <a:xfrm>
                <a:off x="5931887" y="2804560"/>
                <a:ext cx="126818" cy="171204"/>
              </a:xfrm>
              <a:custGeom>
                <a:avLst/>
                <a:gdLst>
                  <a:gd name="T0" fmla="*/ 346 w 347"/>
                  <a:gd name="T1" fmla="*/ 237 h 475"/>
                  <a:gd name="T2" fmla="*/ 346 w 347"/>
                  <a:gd name="T3" fmla="*/ 237 h 475"/>
                  <a:gd name="T4" fmla="*/ 164 w 347"/>
                  <a:gd name="T5" fmla="*/ 474 h 475"/>
                  <a:gd name="T6" fmla="*/ 0 w 347"/>
                  <a:gd name="T7" fmla="*/ 237 h 475"/>
                  <a:gd name="T8" fmla="*/ 164 w 347"/>
                  <a:gd name="T9" fmla="*/ 18 h 475"/>
                  <a:gd name="T10" fmla="*/ 346 w 347"/>
                  <a:gd name="T11" fmla="*/ 237 h 475"/>
                </a:gdLst>
                <a:ahLst/>
                <a:cxnLst>
                  <a:cxn ang="0">
                    <a:pos x="T0" y="T1"/>
                  </a:cxn>
                  <a:cxn ang="0">
                    <a:pos x="T2" y="T3"/>
                  </a:cxn>
                  <a:cxn ang="0">
                    <a:pos x="T4" y="T5"/>
                  </a:cxn>
                  <a:cxn ang="0">
                    <a:pos x="T6" y="T7"/>
                  </a:cxn>
                  <a:cxn ang="0">
                    <a:pos x="T8" y="T9"/>
                  </a:cxn>
                  <a:cxn ang="0">
                    <a:pos x="T10" y="T11"/>
                  </a:cxn>
                </a:cxnLst>
                <a:rect l="0" t="0" r="r" b="b"/>
                <a:pathLst>
                  <a:path w="347" h="475">
                    <a:moveTo>
                      <a:pt x="346" y="237"/>
                    </a:moveTo>
                    <a:lnTo>
                      <a:pt x="346" y="237"/>
                    </a:lnTo>
                    <a:cubicBezTo>
                      <a:pt x="328" y="346"/>
                      <a:pt x="237" y="474"/>
                      <a:pt x="164" y="474"/>
                    </a:cubicBezTo>
                    <a:cubicBezTo>
                      <a:pt x="73" y="474"/>
                      <a:pt x="0" y="346"/>
                      <a:pt x="0" y="237"/>
                    </a:cubicBezTo>
                    <a:cubicBezTo>
                      <a:pt x="0" y="91"/>
                      <a:pt x="18" y="0"/>
                      <a:pt x="164" y="18"/>
                    </a:cubicBezTo>
                    <a:cubicBezTo>
                      <a:pt x="310" y="18"/>
                      <a:pt x="346" y="91"/>
                      <a:pt x="346"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7" name="Freeform 24"/>
              <p:cNvSpPr>
                <a:spLocks noChangeArrowheads="1"/>
              </p:cNvSpPr>
              <p:nvPr/>
            </p:nvSpPr>
            <p:spPr bwMode="auto">
              <a:xfrm>
                <a:off x="5280886" y="2969424"/>
                <a:ext cx="243068" cy="131046"/>
              </a:xfrm>
              <a:custGeom>
                <a:avLst/>
                <a:gdLst>
                  <a:gd name="T0" fmla="*/ 0 w 676"/>
                  <a:gd name="T1" fmla="*/ 109 h 365"/>
                  <a:gd name="T2" fmla="*/ 0 w 676"/>
                  <a:gd name="T3" fmla="*/ 109 h 365"/>
                  <a:gd name="T4" fmla="*/ 37 w 676"/>
                  <a:gd name="T5" fmla="*/ 91 h 365"/>
                  <a:gd name="T6" fmla="*/ 201 w 676"/>
                  <a:gd name="T7" fmla="*/ 18 h 365"/>
                  <a:gd name="T8" fmla="*/ 237 w 676"/>
                  <a:gd name="T9" fmla="*/ 18 h 365"/>
                  <a:gd name="T10" fmla="*/ 347 w 676"/>
                  <a:gd name="T11" fmla="*/ 164 h 365"/>
                  <a:gd name="T12" fmla="*/ 365 w 676"/>
                  <a:gd name="T13" fmla="*/ 164 h 365"/>
                  <a:gd name="T14" fmla="*/ 456 w 676"/>
                  <a:gd name="T15" fmla="*/ 18 h 365"/>
                  <a:gd name="T16" fmla="*/ 511 w 676"/>
                  <a:gd name="T17" fmla="*/ 18 h 365"/>
                  <a:gd name="T18" fmla="*/ 675 w 676"/>
                  <a:gd name="T19" fmla="*/ 72 h 365"/>
                  <a:gd name="T20" fmla="*/ 675 w 676"/>
                  <a:gd name="T21" fmla="*/ 91 h 365"/>
                  <a:gd name="T22" fmla="*/ 529 w 676"/>
                  <a:gd name="T23" fmla="*/ 145 h 365"/>
                  <a:gd name="T24" fmla="*/ 511 w 676"/>
                  <a:gd name="T25" fmla="*/ 182 h 365"/>
                  <a:gd name="T26" fmla="*/ 511 w 676"/>
                  <a:gd name="T27" fmla="*/ 328 h 365"/>
                  <a:gd name="T28" fmla="*/ 474 w 676"/>
                  <a:gd name="T29" fmla="*/ 364 h 365"/>
                  <a:gd name="T30" fmla="*/ 383 w 676"/>
                  <a:gd name="T31" fmla="*/ 364 h 365"/>
                  <a:gd name="T32" fmla="*/ 328 w 676"/>
                  <a:gd name="T33" fmla="*/ 364 h 365"/>
                  <a:gd name="T34" fmla="*/ 18 w 676"/>
                  <a:gd name="T35" fmla="*/ 364 h 365"/>
                  <a:gd name="T36" fmla="*/ 0 w 676"/>
                  <a:gd name="T37" fmla="*/ 328 h 365"/>
                  <a:gd name="T38" fmla="*/ 0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0" y="109"/>
                    </a:moveTo>
                    <a:lnTo>
                      <a:pt x="0" y="109"/>
                    </a:lnTo>
                    <a:cubicBezTo>
                      <a:pt x="0" y="109"/>
                      <a:pt x="18" y="91"/>
                      <a:pt x="37" y="91"/>
                    </a:cubicBezTo>
                    <a:cubicBezTo>
                      <a:pt x="201" y="18"/>
                      <a:pt x="201" y="18"/>
                      <a:pt x="201" y="18"/>
                    </a:cubicBezTo>
                    <a:cubicBezTo>
                      <a:pt x="219" y="0"/>
                      <a:pt x="237" y="18"/>
                      <a:pt x="237" y="18"/>
                    </a:cubicBezTo>
                    <a:cubicBezTo>
                      <a:pt x="347" y="164"/>
                      <a:pt x="347" y="164"/>
                      <a:pt x="347" y="164"/>
                    </a:cubicBezTo>
                    <a:cubicBezTo>
                      <a:pt x="347" y="182"/>
                      <a:pt x="365" y="182"/>
                      <a:pt x="365" y="164"/>
                    </a:cubicBezTo>
                    <a:cubicBezTo>
                      <a:pt x="456" y="18"/>
                      <a:pt x="456" y="18"/>
                      <a:pt x="456" y="18"/>
                    </a:cubicBezTo>
                    <a:cubicBezTo>
                      <a:pt x="474" y="18"/>
                      <a:pt x="492" y="0"/>
                      <a:pt x="511" y="18"/>
                    </a:cubicBezTo>
                    <a:cubicBezTo>
                      <a:pt x="675" y="72"/>
                      <a:pt x="675" y="72"/>
                      <a:pt x="675" y="72"/>
                    </a:cubicBezTo>
                    <a:cubicBezTo>
                      <a:pt x="675" y="91"/>
                      <a:pt x="675" y="91"/>
                      <a:pt x="675" y="91"/>
                    </a:cubicBezTo>
                    <a:cubicBezTo>
                      <a:pt x="529" y="145"/>
                      <a:pt x="529" y="145"/>
                      <a:pt x="529" y="145"/>
                    </a:cubicBezTo>
                    <a:cubicBezTo>
                      <a:pt x="511" y="164"/>
                      <a:pt x="511" y="182"/>
                      <a:pt x="511" y="182"/>
                    </a:cubicBezTo>
                    <a:cubicBezTo>
                      <a:pt x="511" y="328"/>
                      <a:pt x="511" y="328"/>
                      <a:pt x="511" y="328"/>
                    </a:cubicBezTo>
                    <a:cubicBezTo>
                      <a:pt x="511" y="346"/>
                      <a:pt x="492" y="364"/>
                      <a:pt x="474" y="364"/>
                    </a:cubicBezTo>
                    <a:cubicBezTo>
                      <a:pt x="383" y="364"/>
                      <a:pt x="383" y="364"/>
                      <a:pt x="383" y="364"/>
                    </a:cubicBezTo>
                    <a:cubicBezTo>
                      <a:pt x="365" y="364"/>
                      <a:pt x="347" y="364"/>
                      <a:pt x="328" y="364"/>
                    </a:cubicBezTo>
                    <a:cubicBezTo>
                      <a:pt x="18" y="364"/>
                      <a:pt x="18" y="364"/>
                      <a:pt x="18" y="364"/>
                    </a:cubicBezTo>
                    <a:cubicBezTo>
                      <a:pt x="18" y="364"/>
                      <a:pt x="0" y="346"/>
                      <a:pt x="0" y="328"/>
                    </a:cubicBezTo>
                    <a:lnTo>
                      <a:pt x="0"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8" name="Freeform 25"/>
              <p:cNvSpPr>
                <a:spLocks noChangeArrowheads="1"/>
              </p:cNvSpPr>
              <p:nvPr/>
            </p:nvSpPr>
            <p:spPr bwMode="auto">
              <a:xfrm>
                <a:off x="5346408" y="2804560"/>
                <a:ext cx="124705" cy="171204"/>
              </a:xfrm>
              <a:custGeom>
                <a:avLst/>
                <a:gdLst>
                  <a:gd name="T0" fmla="*/ 0 w 348"/>
                  <a:gd name="T1" fmla="*/ 237 h 475"/>
                  <a:gd name="T2" fmla="*/ 0 w 348"/>
                  <a:gd name="T3" fmla="*/ 237 h 475"/>
                  <a:gd name="T4" fmla="*/ 165 w 348"/>
                  <a:gd name="T5" fmla="*/ 474 h 475"/>
                  <a:gd name="T6" fmla="*/ 347 w 348"/>
                  <a:gd name="T7" fmla="*/ 237 h 475"/>
                  <a:gd name="T8" fmla="*/ 165 w 348"/>
                  <a:gd name="T9" fmla="*/ 18 h 475"/>
                  <a:gd name="T10" fmla="*/ 0 w 348"/>
                  <a:gd name="T11" fmla="*/ 237 h 475"/>
                </a:gdLst>
                <a:ahLst/>
                <a:cxnLst>
                  <a:cxn ang="0">
                    <a:pos x="T0" y="T1"/>
                  </a:cxn>
                  <a:cxn ang="0">
                    <a:pos x="T2" y="T3"/>
                  </a:cxn>
                  <a:cxn ang="0">
                    <a:pos x="T4" y="T5"/>
                  </a:cxn>
                  <a:cxn ang="0">
                    <a:pos x="T6" y="T7"/>
                  </a:cxn>
                  <a:cxn ang="0">
                    <a:pos x="T8" y="T9"/>
                  </a:cxn>
                  <a:cxn ang="0">
                    <a:pos x="T10" y="T11"/>
                  </a:cxn>
                </a:cxnLst>
                <a:rect l="0" t="0" r="r" b="b"/>
                <a:pathLst>
                  <a:path w="348" h="475">
                    <a:moveTo>
                      <a:pt x="0" y="237"/>
                    </a:moveTo>
                    <a:lnTo>
                      <a:pt x="0" y="237"/>
                    </a:lnTo>
                    <a:cubicBezTo>
                      <a:pt x="0" y="346"/>
                      <a:pt x="92" y="474"/>
                      <a:pt x="165" y="474"/>
                    </a:cubicBezTo>
                    <a:cubicBezTo>
                      <a:pt x="256" y="474"/>
                      <a:pt x="347" y="346"/>
                      <a:pt x="347" y="237"/>
                    </a:cubicBezTo>
                    <a:cubicBezTo>
                      <a:pt x="347" y="91"/>
                      <a:pt x="310" y="0"/>
                      <a:pt x="165" y="18"/>
                    </a:cubicBezTo>
                    <a:cubicBezTo>
                      <a:pt x="19" y="18"/>
                      <a:pt x="0" y="91"/>
                      <a:pt x="0"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9" name="Freeform 26"/>
              <p:cNvSpPr>
                <a:spLocks noChangeArrowheads="1"/>
              </p:cNvSpPr>
              <p:nvPr/>
            </p:nvSpPr>
            <p:spPr bwMode="auto">
              <a:xfrm>
                <a:off x="5490136" y="2994788"/>
                <a:ext cx="416388" cy="224046"/>
              </a:xfrm>
              <a:custGeom>
                <a:avLst/>
                <a:gdLst>
                  <a:gd name="T0" fmla="*/ 821 w 1150"/>
                  <a:gd name="T1" fmla="*/ 19 h 622"/>
                  <a:gd name="T2" fmla="*/ 821 w 1150"/>
                  <a:gd name="T3" fmla="*/ 19 h 622"/>
                  <a:gd name="T4" fmla="*/ 766 w 1150"/>
                  <a:gd name="T5" fmla="*/ 37 h 622"/>
                  <a:gd name="T6" fmla="*/ 602 w 1150"/>
                  <a:gd name="T7" fmla="*/ 256 h 622"/>
                  <a:gd name="T8" fmla="*/ 566 w 1150"/>
                  <a:gd name="T9" fmla="*/ 256 h 622"/>
                  <a:gd name="T10" fmla="*/ 401 w 1150"/>
                  <a:gd name="T11" fmla="*/ 37 h 622"/>
                  <a:gd name="T12" fmla="*/ 347 w 1150"/>
                  <a:gd name="T13" fmla="*/ 19 h 622"/>
                  <a:gd name="T14" fmla="*/ 55 w 1150"/>
                  <a:gd name="T15" fmla="*/ 128 h 622"/>
                  <a:gd name="T16" fmla="*/ 18 w 1150"/>
                  <a:gd name="T17" fmla="*/ 183 h 622"/>
                  <a:gd name="T18" fmla="*/ 0 w 1150"/>
                  <a:gd name="T19" fmla="*/ 566 h 622"/>
                  <a:gd name="T20" fmla="*/ 36 w 1150"/>
                  <a:gd name="T21" fmla="*/ 621 h 622"/>
                  <a:gd name="T22" fmla="*/ 547 w 1150"/>
                  <a:gd name="T23" fmla="*/ 621 h 622"/>
                  <a:gd name="T24" fmla="*/ 620 w 1150"/>
                  <a:gd name="T25" fmla="*/ 621 h 622"/>
                  <a:gd name="T26" fmla="*/ 1113 w 1150"/>
                  <a:gd name="T27" fmla="*/ 621 h 622"/>
                  <a:gd name="T28" fmla="*/ 1149 w 1150"/>
                  <a:gd name="T29" fmla="*/ 566 h 622"/>
                  <a:gd name="T30" fmla="*/ 1149 w 1150"/>
                  <a:gd name="T31" fmla="*/ 183 h 622"/>
                  <a:gd name="T32" fmla="*/ 1113 w 1150"/>
                  <a:gd name="T33" fmla="*/ 128 h 622"/>
                  <a:gd name="T34" fmla="*/ 821 w 1150"/>
                  <a:gd name="T35" fmla="*/ 1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0" h="622">
                    <a:moveTo>
                      <a:pt x="821" y="19"/>
                    </a:moveTo>
                    <a:lnTo>
                      <a:pt x="821" y="19"/>
                    </a:lnTo>
                    <a:cubicBezTo>
                      <a:pt x="803" y="0"/>
                      <a:pt x="766" y="19"/>
                      <a:pt x="766" y="37"/>
                    </a:cubicBezTo>
                    <a:cubicBezTo>
                      <a:pt x="602" y="256"/>
                      <a:pt x="602" y="256"/>
                      <a:pt x="602" y="256"/>
                    </a:cubicBezTo>
                    <a:cubicBezTo>
                      <a:pt x="602" y="274"/>
                      <a:pt x="566" y="274"/>
                      <a:pt x="566" y="256"/>
                    </a:cubicBezTo>
                    <a:cubicBezTo>
                      <a:pt x="401" y="37"/>
                      <a:pt x="401" y="37"/>
                      <a:pt x="401" y="37"/>
                    </a:cubicBezTo>
                    <a:cubicBezTo>
                      <a:pt x="383" y="19"/>
                      <a:pt x="365" y="0"/>
                      <a:pt x="347" y="19"/>
                    </a:cubicBezTo>
                    <a:cubicBezTo>
                      <a:pt x="55" y="128"/>
                      <a:pt x="55" y="128"/>
                      <a:pt x="55" y="128"/>
                    </a:cubicBezTo>
                    <a:cubicBezTo>
                      <a:pt x="36" y="146"/>
                      <a:pt x="18" y="165"/>
                      <a:pt x="18" y="183"/>
                    </a:cubicBezTo>
                    <a:cubicBezTo>
                      <a:pt x="0" y="566"/>
                      <a:pt x="0" y="566"/>
                      <a:pt x="0" y="566"/>
                    </a:cubicBezTo>
                    <a:cubicBezTo>
                      <a:pt x="0" y="603"/>
                      <a:pt x="18" y="621"/>
                      <a:pt x="36" y="621"/>
                    </a:cubicBezTo>
                    <a:cubicBezTo>
                      <a:pt x="547" y="621"/>
                      <a:pt x="547" y="621"/>
                      <a:pt x="547" y="621"/>
                    </a:cubicBezTo>
                    <a:cubicBezTo>
                      <a:pt x="566" y="621"/>
                      <a:pt x="602" y="621"/>
                      <a:pt x="620" y="621"/>
                    </a:cubicBezTo>
                    <a:cubicBezTo>
                      <a:pt x="1113" y="621"/>
                      <a:pt x="1113" y="621"/>
                      <a:pt x="1113" y="621"/>
                    </a:cubicBezTo>
                    <a:cubicBezTo>
                      <a:pt x="1131" y="621"/>
                      <a:pt x="1149" y="603"/>
                      <a:pt x="1149" y="566"/>
                    </a:cubicBezTo>
                    <a:cubicBezTo>
                      <a:pt x="1149" y="183"/>
                      <a:pt x="1149" y="183"/>
                      <a:pt x="1149" y="183"/>
                    </a:cubicBezTo>
                    <a:cubicBezTo>
                      <a:pt x="1149" y="165"/>
                      <a:pt x="1131" y="146"/>
                      <a:pt x="1113" y="128"/>
                    </a:cubicBezTo>
                    <a:lnTo>
                      <a:pt x="821" y="1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50" name="Freeform 27"/>
              <p:cNvSpPr>
                <a:spLocks noChangeArrowheads="1"/>
              </p:cNvSpPr>
              <p:nvPr/>
            </p:nvSpPr>
            <p:spPr bwMode="auto">
              <a:xfrm>
                <a:off x="5597932" y="2732696"/>
                <a:ext cx="205022" cy="270546"/>
              </a:xfrm>
              <a:custGeom>
                <a:avLst/>
                <a:gdLst>
                  <a:gd name="T0" fmla="*/ 566 w 567"/>
                  <a:gd name="T1" fmla="*/ 365 h 749"/>
                  <a:gd name="T2" fmla="*/ 566 w 567"/>
                  <a:gd name="T3" fmla="*/ 365 h 749"/>
                  <a:gd name="T4" fmla="*/ 292 w 567"/>
                  <a:gd name="T5" fmla="*/ 748 h 749"/>
                  <a:gd name="T6" fmla="*/ 0 w 567"/>
                  <a:gd name="T7" fmla="*/ 365 h 749"/>
                  <a:gd name="T8" fmla="*/ 292 w 567"/>
                  <a:gd name="T9" fmla="*/ 0 h 749"/>
                  <a:gd name="T10" fmla="*/ 566 w 567"/>
                  <a:gd name="T11" fmla="*/ 365 h 749"/>
                </a:gdLst>
                <a:ahLst/>
                <a:cxnLst>
                  <a:cxn ang="0">
                    <a:pos x="T0" y="T1"/>
                  </a:cxn>
                  <a:cxn ang="0">
                    <a:pos x="T2" y="T3"/>
                  </a:cxn>
                  <a:cxn ang="0">
                    <a:pos x="T4" y="T5"/>
                  </a:cxn>
                  <a:cxn ang="0">
                    <a:pos x="T6" y="T7"/>
                  </a:cxn>
                  <a:cxn ang="0">
                    <a:pos x="T8" y="T9"/>
                  </a:cxn>
                  <a:cxn ang="0">
                    <a:pos x="T10" y="T11"/>
                  </a:cxn>
                </a:cxnLst>
                <a:rect l="0" t="0" r="r" b="b"/>
                <a:pathLst>
                  <a:path w="567" h="749">
                    <a:moveTo>
                      <a:pt x="566" y="365"/>
                    </a:moveTo>
                    <a:lnTo>
                      <a:pt x="566" y="365"/>
                    </a:lnTo>
                    <a:cubicBezTo>
                      <a:pt x="566" y="547"/>
                      <a:pt x="420" y="748"/>
                      <a:pt x="292" y="748"/>
                    </a:cubicBezTo>
                    <a:cubicBezTo>
                      <a:pt x="146" y="748"/>
                      <a:pt x="0" y="547"/>
                      <a:pt x="0" y="365"/>
                    </a:cubicBezTo>
                    <a:cubicBezTo>
                      <a:pt x="0" y="146"/>
                      <a:pt x="55" y="0"/>
                      <a:pt x="292" y="0"/>
                    </a:cubicBezTo>
                    <a:cubicBezTo>
                      <a:pt x="529" y="0"/>
                      <a:pt x="566" y="146"/>
                      <a:pt x="566" y="365"/>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7" name="Group 13"/>
          <p:cNvGrpSpPr>
            <a:grpSpLocks noChangeAspect="1"/>
          </p:cNvGrpSpPr>
          <p:nvPr/>
        </p:nvGrpSpPr>
        <p:grpSpPr bwMode="auto">
          <a:xfrm>
            <a:off x="9110712" y="4375346"/>
            <a:ext cx="916141" cy="914400"/>
            <a:chOff x="10087568" y="5273542"/>
            <a:chExt cx="833706" cy="833705"/>
          </a:xfrm>
        </p:grpSpPr>
        <p:sp>
          <p:nvSpPr>
            <p:cNvPr id="34" name="Freeform 8"/>
            <p:cNvSpPr>
              <a:spLocks noChangeArrowheads="1"/>
            </p:cNvSpPr>
            <p:nvPr/>
          </p:nvSpPr>
          <p:spPr bwMode="auto">
            <a:xfrm>
              <a:off x="10087568" y="5273542"/>
              <a:ext cx="833706" cy="833705"/>
            </a:xfrm>
            <a:custGeom>
              <a:avLst/>
              <a:gdLst>
                <a:gd name="T0" fmla="*/ 3082 w 3083"/>
                <a:gd name="T1" fmla="*/ 1551 h 3084"/>
                <a:gd name="T2" fmla="*/ 3082 w 3083"/>
                <a:gd name="T3" fmla="*/ 1551 h 3084"/>
                <a:gd name="T4" fmla="*/ 1550 w 3083"/>
                <a:gd name="T5" fmla="*/ 3083 h 3084"/>
                <a:gd name="T6" fmla="*/ 0 w 3083"/>
                <a:gd name="T7" fmla="*/ 1551 h 3084"/>
                <a:gd name="T8" fmla="*/ 1550 w 3083"/>
                <a:gd name="T9" fmla="*/ 0 h 3084"/>
                <a:gd name="T10" fmla="*/ 3082 w 3083"/>
                <a:gd name="T11" fmla="*/ 1551 h 3084"/>
              </a:gdLst>
              <a:ahLst/>
              <a:cxnLst>
                <a:cxn ang="0">
                  <a:pos x="T0" y="T1"/>
                </a:cxn>
                <a:cxn ang="0">
                  <a:pos x="T2" y="T3"/>
                </a:cxn>
                <a:cxn ang="0">
                  <a:pos x="T4" y="T5"/>
                </a:cxn>
                <a:cxn ang="0">
                  <a:pos x="T6" y="T7"/>
                </a:cxn>
                <a:cxn ang="0">
                  <a:pos x="T8" y="T9"/>
                </a:cxn>
                <a:cxn ang="0">
                  <a:pos x="T10" y="T11"/>
                </a:cxn>
              </a:cxnLst>
              <a:rect l="0" t="0" r="r" b="b"/>
              <a:pathLst>
                <a:path w="3083" h="3084">
                  <a:moveTo>
                    <a:pt x="3082" y="1551"/>
                  </a:moveTo>
                  <a:lnTo>
                    <a:pt x="3082" y="1551"/>
                  </a:lnTo>
                  <a:cubicBezTo>
                    <a:pt x="3082" y="2390"/>
                    <a:pt x="2389" y="3083"/>
                    <a:pt x="1550" y="3083"/>
                  </a:cubicBezTo>
                  <a:cubicBezTo>
                    <a:pt x="693" y="3083"/>
                    <a:pt x="0" y="2390"/>
                    <a:pt x="0" y="1551"/>
                  </a:cubicBezTo>
                  <a:cubicBezTo>
                    <a:pt x="0" y="694"/>
                    <a:pt x="693" y="0"/>
                    <a:pt x="1550" y="0"/>
                  </a:cubicBezTo>
                  <a:cubicBezTo>
                    <a:pt x="2389" y="0"/>
                    <a:pt x="3082" y="694"/>
                    <a:pt x="3082" y="1551"/>
                  </a:cubicBezTo>
                </a:path>
              </a:pathLst>
            </a:custGeom>
            <a:solidFill>
              <a:srgbClr val="222D6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5" name="Freeform 9"/>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6" name="Freeform 10"/>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sp>
        <p:nvSpPr>
          <p:cNvPr id="28" name="TextBox 27"/>
          <p:cNvSpPr txBox="1"/>
          <p:nvPr/>
        </p:nvSpPr>
        <p:spPr>
          <a:xfrm>
            <a:off x="8890383" y="3996358"/>
            <a:ext cx="1336823"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Mobile Apps</a:t>
            </a:r>
            <a:endParaRPr lang="en-US" sz="1600" spc="-30" dirty="0">
              <a:solidFill>
                <a:srgbClr val="7C868D"/>
              </a:solidFill>
              <a:latin typeface="Salesforce Sans"/>
              <a:ea typeface="ＭＳ Ｐゴシック" charset="0"/>
              <a:cs typeface="ＭＳ Ｐゴシック" charset="0"/>
            </a:endParaRPr>
          </a:p>
        </p:txBody>
      </p:sp>
      <p:sp>
        <p:nvSpPr>
          <p:cNvPr id="29" name="TextBox 28"/>
          <p:cNvSpPr txBox="1"/>
          <p:nvPr/>
        </p:nvSpPr>
        <p:spPr>
          <a:xfrm>
            <a:off x="8717754" y="2702091"/>
            <a:ext cx="1701621"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Salesforce Apps</a:t>
            </a:r>
            <a:endParaRPr lang="en-US" sz="1600" spc="-30" dirty="0">
              <a:solidFill>
                <a:srgbClr val="7C868D"/>
              </a:solidFill>
              <a:latin typeface="Salesforce Sans"/>
              <a:ea typeface="ＭＳ Ｐゴシック" charset="0"/>
              <a:cs typeface="ＭＳ Ｐゴシック" charset="0"/>
            </a:endParaRPr>
          </a:p>
        </p:txBody>
      </p:sp>
      <p:sp>
        <p:nvSpPr>
          <p:cNvPr id="33" name="TextBox 32"/>
          <p:cNvSpPr txBox="1"/>
          <p:nvPr/>
        </p:nvSpPr>
        <p:spPr>
          <a:xfrm>
            <a:off x="8880342" y="5234800"/>
            <a:ext cx="1557534"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Custom Apps</a:t>
            </a:r>
            <a:endParaRPr lang="en-US" sz="1600" spc="-30" dirty="0">
              <a:solidFill>
                <a:srgbClr val="7C868D"/>
              </a:solidFill>
              <a:latin typeface="Salesforce Sans"/>
              <a:ea typeface="ＭＳ Ｐゴシック" charset="0"/>
              <a:cs typeface="ＭＳ Ｐゴシック" charset="0"/>
            </a:endParaRPr>
          </a:p>
        </p:txBody>
      </p:sp>
      <p:pic>
        <p:nvPicPr>
          <p:cNvPr id="69" name="Picture 68"/>
          <p:cNvPicPr>
            <a:picLocks noChangeAspect="1"/>
          </p:cNvPicPr>
          <p:nvPr/>
        </p:nvPicPr>
        <p:blipFill>
          <a:blip r:embed="rId3"/>
          <a:stretch>
            <a:fillRect/>
          </a:stretch>
        </p:blipFill>
        <p:spPr>
          <a:xfrm>
            <a:off x="9111582" y="5674240"/>
            <a:ext cx="914400" cy="914400"/>
          </a:xfrm>
          <a:prstGeom prst="rect">
            <a:avLst/>
          </a:prstGeom>
        </p:spPr>
      </p:pic>
      <p:sp>
        <p:nvSpPr>
          <p:cNvPr id="70" name="TextBox 69"/>
          <p:cNvSpPr txBox="1"/>
          <p:nvPr/>
        </p:nvSpPr>
        <p:spPr>
          <a:xfrm>
            <a:off x="8223735" y="6519446"/>
            <a:ext cx="2678938"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Existing Web Properties</a:t>
            </a:r>
            <a:endParaRPr lang="en-US" sz="1600" spc="-30" dirty="0">
              <a:solidFill>
                <a:srgbClr val="7C868D"/>
              </a:solidFill>
              <a:latin typeface="Salesforce Sans"/>
              <a:ea typeface="ＭＳ Ｐゴシック" charset="0"/>
              <a:cs typeface="ＭＳ Ｐゴシック" charset="0"/>
            </a:endParaRPr>
          </a:p>
        </p:txBody>
      </p:sp>
      <p:cxnSp>
        <p:nvCxnSpPr>
          <p:cNvPr id="72" name="Straight Arrow Connector 71"/>
          <p:cNvCxnSpPr>
            <a:stCxn id="66" idx="3"/>
            <a:endCxn id="4" idx="1"/>
          </p:cNvCxnSpPr>
          <p:nvPr/>
        </p:nvCxnSpPr>
        <p:spPr>
          <a:xfrm>
            <a:off x="3084736" y="2349947"/>
            <a:ext cx="1900258" cy="1714490"/>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4" idx="3"/>
            <a:endCxn id="43" idx="3"/>
          </p:cNvCxnSpPr>
          <p:nvPr/>
        </p:nvCxnSpPr>
        <p:spPr>
          <a:xfrm flipV="1">
            <a:off x="7324948" y="2237424"/>
            <a:ext cx="1786634" cy="1827013"/>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4" idx="3"/>
            <a:endCxn id="59" idx="3"/>
          </p:cNvCxnSpPr>
          <p:nvPr/>
        </p:nvCxnSpPr>
        <p:spPr>
          <a:xfrm flipV="1">
            <a:off x="7324948" y="3536319"/>
            <a:ext cx="1788376" cy="528118"/>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4" idx="3"/>
            <a:endCxn id="34" idx="3"/>
          </p:cNvCxnSpPr>
          <p:nvPr/>
        </p:nvCxnSpPr>
        <p:spPr>
          <a:xfrm>
            <a:off x="7324948" y="4064437"/>
            <a:ext cx="1785764" cy="770777"/>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4" idx="3"/>
            <a:endCxn id="69" idx="1"/>
          </p:cNvCxnSpPr>
          <p:nvPr/>
        </p:nvCxnSpPr>
        <p:spPr>
          <a:xfrm>
            <a:off x="7324948" y="4064437"/>
            <a:ext cx="1786634" cy="2067003"/>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999271" y="3234863"/>
            <a:ext cx="1156286" cy="1119874"/>
            <a:chOff x="1999271" y="3187432"/>
            <a:chExt cx="1156286" cy="1119874"/>
          </a:xfrm>
        </p:grpSpPr>
        <p:pic>
          <p:nvPicPr>
            <p:cNvPr id="15" name="Picture 1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271" y="3187432"/>
              <a:ext cx="548548" cy="548548"/>
            </a:xfrm>
            <a:prstGeom prst="rect">
              <a:avLst/>
            </a:prstGeom>
          </p:spPr>
        </p:pic>
        <p:pic>
          <p:nvPicPr>
            <p:cNvPr id="16" name="Picture 15" descr="images-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271" y="3758758"/>
              <a:ext cx="548548" cy="548548"/>
            </a:xfrm>
            <a:prstGeom prst="rect">
              <a:avLst/>
            </a:prstGeom>
          </p:spPr>
        </p:pic>
        <p:pic>
          <p:nvPicPr>
            <p:cNvPr id="19" name="Picture 18"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7009" y="3758758"/>
              <a:ext cx="548548" cy="548548"/>
            </a:xfrm>
            <a:prstGeom prst="rect">
              <a:avLst/>
            </a:prstGeom>
          </p:spPr>
        </p:pic>
        <p:pic>
          <p:nvPicPr>
            <p:cNvPr id="5" name="Picture 4"/>
            <p:cNvPicPr>
              <a:picLocks noChangeAspect="1"/>
            </p:cNvPicPr>
            <p:nvPr/>
          </p:nvPicPr>
          <p:blipFill>
            <a:blip r:embed="rId7"/>
            <a:stretch>
              <a:fillRect/>
            </a:stretch>
          </p:blipFill>
          <p:spPr>
            <a:xfrm>
              <a:off x="2596567" y="3187432"/>
              <a:ext cx="558990" cy="558990"/>
            </a:xfrm>
            <a:prstGeom prst="rect">
              <a:avLst/>
            </a:prstGeom>
          </p:spPr>
        </p:pic>
      </p:grpSp>
      <p:sp>
        <p:nvSpPr>
          <p:cNvPr id="66" name="TextBox 65"/>
          <p:cNvSpPr txBox="1"/>
          <p:nvPr/>
        </p:nvSpPr>
        <p:spPr>
          <a:xfrm>
            <a:off x="1843790" y="2057559"/>
            <a:ext cx="1240946" cy="584776"/>
          </a:xfrm>
          <a:prstGeom prst="rect">
            <a:avLst/>
          </a:prstGeom>
          <a:noFill/>
          <a:ln w="6350" cmpd="sng">
            <a:solidFill>
              <a:schemeClr val="tx1"/>
            </a:solidFill>
          </a:ln>
        </p:spPr>
        <p:txBody>
          <a:bodyPr wrap="none">
            <a:spAutoFit/>
          </a:bodyPr>
          <a:lstStyle/>
          <a:p>
            <a:pPr algn="ctr" fontAlgn="auto">
              <a:spcBef>
                <a:spcPts val="300"/>
              </a:spcBef>
              <a:spcAft>
                <a:spcPts val="1000"/>
              </a:spcAft>
              <a:defRPr/>
            </a:pPr>
            <a:r>
              <a:rPr lang="en-US" sz="1600" spc="-30" dirty="0" smtClean="0">
                <a:solidFill>
                  <a:srgbClr val="262626"/>
                </a:solidFill>
                <a:latin typeface="Salesforce Sans"/>
                <a:ea typeface="ＭＳ Ｐゴシック" charset="0"/>
                <a:cs typeface="ＭＳ Ｐゴシック" charset="0"/>
              </a:rPr>
              <a:t>Username</a:t>
            </a:r>
            <a:br>
              <a:rPr lang="en-US" sz="1600" spc="-30" dirty="0" smtClean="0">
                <a:solidFill>
                  <a:srgbClr val="262626"/>
                </a:solidFill>
                <a:latin typeface="Salesforce Sans"/>
                <a:ea typeface="ＭＳ Ｐゴシック" charset="0"/>
                <a:cs typeface="ＭＳ Ｐゴシック" charset="0"/>
              </a:rPr>
            </a:br>
            <a:r>
              <a:rPr lang="en-US" sz="1600" spc="-30" dirty="0" smtClean="0">
                <a:solidFill>
                  <a:srgbClr val="262626"/>
                </a:solidFill>
                <a:latin typeface="Salesforce Sans"/>
                <a:ea typeface="ＭＳ Ｐゴシック" charset="0"/>
                <a:cs typeface="ＭＳ Ｐゴシック" charset="0"/>
              </a:rPr>
              <a:t>&amp;</a:t>
            </a:r>
            <a:r>
              <a:rPr lang="en-US" sz="1600" spc="-30" dirty="0">
                <a:solidFill>
                  <a:srgbClr val="262626"/>
                </a:solidFill>
                <a:latin typeface="Salesforce Sans"/>
                <a:ea typeface="ＭＳ Ｐゴシック" charset="0"/>
                <a:cs typeface="ＭＳ Ｐゴシック" charset="0"/>
              </a:rPr>
              <a:t> </a:t>
            </a:r>
            <a:r>
              <a:rPr lang="en-US" sz="1600" spc="-30" dirty="0" smtClean="0">
                <a:solidFill>
                  <a:srgbClr val="262626"/>
                </a:solidFill>
                <a:latin typeface="Salesforce Sans"/>
                <a:ea typeface="ＭＳ Ｐゴシック" charset="0"/>
                <a:cs typeface="ＭＳ Ｐゴシック" charset="0"/>
              </a:rPr>
              <a:t>Password</a:t>
            </a:r>
            <a:endParaRPr lang="en-US" sz="1600" spc="-30" dirty="0">
              <a:solidFill>
                <a:srgbClr val="262626"/>
              </a:solidFill>
              <a:latin typeface="Salesforce Sans"/>
              <a:ea typeface="ＭＳ Ｐゴシック" charset="0"/>
              <a:cs typeface="ＭＳ Ｐゴシック" charset="0"/>
            </a:endParaRPr>
          </a:p>
        </p:txBody>
      </p:sp>
      <p:sp>
        <p:nvSpPr>
          <p:cNvPr id="93" name="TextBox 92"/>
          <p:cNvSpPr txBox="1"/>
          <p:nvPr/>
        </p:nvSpPr>
        <p:spPr>
          <a:xfrm>
            <a:off x="303008" y="1177292"/>
            <a:ext cx="869924"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Who</a:t>
            </a:r>
            <a:endParaRPr lang="en-US" sz="2400" b="1" spc="-30" dirty="0">
              <a:solidFill>
                <a:srgbClr val="262626"/>
              </a:solidFill>
              <a:latin typeface="Salesforce Sans"/>
              <a:ea typeface="ＭＳ Ｐゴシック" charset="0"/>
              <a:cs typeface="ＭＳ Ｐゴシック" charset="0"/>
            </a:endParaRPr>
          </a:p>
        </p:txBody>
      </p:sp>
      <p:sp>
        <p:nvSpPr>
          <p:cNvPr id="94" name="TextBox 93"/>
          <p:cNvSpPr txBox="1"/>
          <p:nvPr/>
        </p:nvSpPr>
        <p:spPr>
          <a:xfrm>
            <a:off x="1873492" y="1177292"/>
            <a:ext cx="1141075" cy="830997"/>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Where</a:t>
            </a:r>
            <a:br>
              <a:rPr lang="en-US" sz="2400" b="1" spc="-30" dirty="0" smtClean="0">
                <a:solidFill>
                  <a:srgbClr val="262626"/>
                </a:solidFill>
                <a:latin typeface="Salesforce Sans"/>
                <a:ea typeface="ＭＳ Ｐゴシック" charset="0"/>
                <a:cs typeface="ＭＳ Ｐゴシック" charset="0"/>
              </a:rPr>
            </a:br>
            <a:r>
              <a:rPr lang="en-US" sz="2400" b="1" spc="-30" dirty="0" smtClean="0">
                <a:solidFill>
                  <a:srgbClr val="262626"/>
                </a:solidFill>
                <a:latin typeface="Salesforce Sans"/>
                <a:ea typeface="ＭＳ Ｐゴシック" charset="0"/>
                <a:cs typeface="ＭＳ Ｐゴシック" charset="0"/>
              </a:rPr>
              <a:t>When</a:t>
            </a:r>
            <a:endParaRPr lang="en-US" sz="2400" b="1" spc="-30" dirty="0">
              <a:solidFill>
                <a:srgbClr val="262626"/>
              </a:solidFill>
              <a:latin typeface="Salesforce Sans"/>
              <a:ea typeface="ＭＳ Ｐゴシック" charset="0"/>
              <a:cs typeface="ＭＳ Ｐゴシック" charset="0"/>
            </a:endParaRPr>
          </a:p>
        </p:txBody>
      </p:sp>
      <p:sp>
        <p:nvSpPr>
          <p:cNvPr id="98" name="TextBox 97"/>
          <p:cNvSpPr txBox="1"/>
          <p:nvPr/>
        </p:nvSpPr>
        <p:spPr>
          <a:xfrm>
            <a:off x="9067438" y="1177292"/>
            <a:ext cx="966931"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What</a:t>
            </a:r>
            <a:endParaRPr lang="en-US" sz="2400" b="1" spc="-30" dirty="0">
              <a:solidFill>
                <a:srgbClr val="262626"/>
              </a:solidFill>
              <a:latin typeface="Salesforce Sans"/>
              <a:ea typeface="ＭＳ Ｐゴシック" charset="0"/>
              <a:cs typeface="ＭＳ Ｐゴシック" charset="0"/>
            </a:endParaRPr>
          </a:p>
        </p:txBody>
      </p:sp>
      <p:sp>
        <p:nvSpPr>
          <p:cNvPr id="99" name="TextBox 98"/>
          <p:cNvSpPr txBox="1"/>
          <p:nvPr/>
        </p:nvSpPr>
        <p:spPr>
          <a:xfrm>
            <a:off x="10886942" y="1177292"/>
            <a:ext cx="838691"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Why</a:t>
            </a:r>
            <a:endParaRPr lang="en-US" sz="2400" b="1" spc="-30" dirty="0">
              <a:solidFill>
                <a:srgbClr val="262626"/>
              </a:solidFill>
              <a:latin typeface="Salesforce Sans"/>
              <a:ea typeface="ＭＳ Ｐゴシック" charset="0"/>
              <a:cs typeface="ＭＳ Ｐゴシック" charset="0"/>
            </a:endParaRPr>
          </a:p>
        </p:txBody>
      </p:sp>
      <p:sp>
        <p:nvSpPr>
          <p:cNvPr id="101" name="TextBox 100"/>
          <p:cNvSpPr txBox="1"/>
          <p:nvPr/>
        </p:nvSpPr>
        <p:spPr>
          <a:xfrm>
            <a:off x="10453458" y="2159526"/>
            <a:ext cx="1648123" cy="707886"/>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Increased</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Engagement</a:t>
            </a:r>
            <a:endParaRPr lang="en-US" sz="2000" spc="-30" dirty="0">
              <a:solidFill>
                <a:srgbClr val="7C868D"/>
              </a:solidFill>
              <a:latin typeface="Salesforce Sans"/>
              <a:ea typeface="ＭＳ Ｐゴシック" charset="0"/>
              <a:cs typeface="ＭＳ Ｐゴシック" charset="0"/>
            </a:endParaRPr>
          </a:p>
        </p:txBody>
      </p:sp>
      <p:sp>
        <p:nvSpPr>
          <p:cNvPr id="103" name="TextBox 102"/>
          <p:cNvSpPr txBox="1"/>
          <p:nvPr/>
        </p:nvSpPr>
        <p:spPr>
          <a:xfrm>
            <a:off x="10355609" y="3138827"/>
            <a:ext cx="1843820" cy="707886"/>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Omni-channel</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Experiences</a:t>
            </a:r>
            <a:endParaRPr lang="en-US" sz="2000" spc="-30" dirty="0">
              <a:solidFill>
                <a:srgbClr val="7C868D"/>
              </a:solidFill>
              <a:latin typeface="Salesforce Sans"/>
              <a:ea typeface="ＭＳ Ｐゴシック" charset="0"/>
              <a:cs typeface="ＭＳ Ｐゴシック" charset="0"/>
            </a:endParaRPr>
          </a:p>
        </p:txBody>
      </p:sp>
      <p:sp>
        <p:nvSpPr>
          <p:cNvPr id="104" name="TextBox 103"/>
          <p:cNvSpPr txBox="1"/>
          <p:nvPr/>
        </p:nvSpPr>
        <p:spPr>
          <a:xfrm>
            <a:off x="10434981" y="4118128"/>
            <a:ext cx="1685077" cy="1015663"/>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Convenience </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&amp;</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Control</a:t>
            </a:r>
            <a:endParaRPr lang="en-US" sz="2000" spc="-30" dirty="0">
              <a:solidFill>
                <a:srgbClr val="7C868D"/>
              </a:solidFill>
              <a:latin typeface="Salesforce Sans"/>
              <a:ea typeface="ＭＳ Ｐゴシック" charset="0"/>
              <a:cs typeface="ＭＳ Ｐゴシック" charset="0"/>
            </a:endParaRPr>
          </a:p>
        </p:txBody>
      </p:sp>
      <p:sp>
        <p:nvSpPr>
          <p:cNvPr id="56" name="TextBox 55"/>
          <p:cNvSpPr txBox="1"/>
          <p:nvPr/>
        </p:nvSpPr>
        <p:spPr>
          <a:xfrm>
            <a:off x="5668655" y="1177292"/>
            <a:ext cx="851515"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How</a:t>
            </a:r>
            <a:endParaRPr lang="en-US" sz="2400" b="1" spc="-30" dirty="0">
              <a:solidFill>
                <a:srgbClr val="262626"/>
              </a:solidFill>
              <a:latin typeface="Salesforce Sans"/>
              <a:ea typeface="ＭＳ Ｐゴシック" charset="0"/>
              <a:cs typeface="ＭＳ Ｐゴシック" charset="0"/>
            </a:endParaRPr>
          </a:p>
        </p:txBody>
      </p:sp>
      <p:sp>
        <p:nvSpPr>
          <p:cNvPr id="71" name="TextBox 70"/>
          <p:cNvSpPr txBox="1"/>
          <p:nvPr/>
        </p:nvSpPr>
        <p:spPr>
          <a:xfrm>
            <a:off x="119671" y="2102423"/>
            <a:ext cx="1303672"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Prospects</a:t>
            </a:r>
            <a:endParaRPr lang="en-US" sz="2000" spc="-30" dirty="0">
              <a:solidFill>
                <a:srgbClr val="7C868D"/>
              </a:solidFill>
              <a:latin typeface="Salesforce Sans"/>
              <a:ea typeface="ＭＳ Ｐゴシック" charset="0"/>
              <a:cs typeface="ＭＳ Ｐゴシック" charset="0"/>
            </a:endParaRPr>
          </a:p>
        </p:txBody>
      </p:sp>
      <p:sp>
        <p:nvSpPr>
          <p:cNvPr id="73" name="TextBox 72"/>
          <p:cNvSpPr txBox="1"/>
          <p:nvPr/>
        </p:nvSpPr>
        <p:spPr>
          <a:xfrm>
            <a:off x="58502" y="3129079"/>
            <a:ext cx="1426015"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Customers</a:t>
            </a:r>
          </a:p>
        </p:txBody>
      </p:sp>
      <p:sp>
        <p:nvSpPr>
          <p:cNvPr id="75" name="TextBox 74"/>
          <p:cNvSpPr txBox="1"/>
          <p:nvPr/>
        </p:nvSpPr>
        <p:spPr>
          <a:xfrm>
            <a:off x="165708" y="4155735"/>
            <a:ext cx="1211597"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Students</a:t>
            </a:r>
            <a:endParaRPr lang="en-US" sz="2000" spc="-30" dirty="0">
              <a:solidFill>
                <a:srgbClr val="7C868D"/>
              </a:solidFill>
              <a:latin typeface="Salesforce Sans"/>
              <a:ea typeface="ＭＳ Ｐゴシック" charset="0"/>
              <a:cs typeface="ＭＳ Ｐゴシック" charset="0"/>
            </a:endParaRPr>
          </a:p>
        </p:txBody>
      </p:sp>
      <p:sp>
        <p:nvSpPr>
          <p:cNvPr id="76" name="TextBox 75"/>
          <p:cNvSpPr txBox="1"/>
          <p:nvPr/>
        </p:nvSpPr>
        <p:spPr>
          <a:xfrm>
            <a:off x="203410" y="5182392"/>
            <a:ext cx="1136196"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Partners</a:t>
            </a:r>
            <a:endParaRPr lang="en-US" sz="2000" spc="-30" dirty="0">
              <a:solidFill>
                <a:srgbClr val="7C868D"/>
              </a:solidFill>
              <a:latin typeface="Salesforce Sans"/>
              <a:ea typeface="ＭＳ Ｐゴシック" charset="0"/>
              <a:cs typeface="ＭＳ Ｐゴシック" charset="0"/>
            </a:endParaRPr>
          </a:p>
        </p:txBody>
      </p:sp>
      <p:pic>
        <p:nvPicPr>
          <p:cNvPr id="13" name="Picture 12" descr="download.jpg"/>
          <p:cNvPicPr>
            <a:picLocks noChangeAspect="1"/>
          </p:cNvPicPr>
          <p:nvPr/>
        </p:nvPicPr>
        <p:blipFill>
          <a:blip r:embed="rId8">
            <a:extLst>
              <a:ext uri="{BEBA8EAE-BF5A-486C-A8C5-ECC9F3942E4B}">
                <a14:imgProps xmlns:a14="http://schemas.microsoft.com/office/drawing/2010/main">
                  <a14:imgLayer r:embed="rId9">
                    <a14:imgEffect>
                      <a14:backgroundRemoval t="0" b="100000" l="0" r="98104"/>
                    </a14:imgEffect>
                  </a14:imgLayer>
                </a14:imgProps>
              </a:ext>
              <a:ext uri="{28A0092B-C50C-407E-A947-70E740481C1C}">
                <a14:useLocalDpi xmlns:a14="http://schemas.microsoft.com/office/drawing/2010/main" val="0"/>
              </a:ext>
            </a:extLst>
          </a:blip>
          <a:stretch>
            <a:fillRect/>
          </a:stretch>
        </p:blipFill>
        <p:spPr>
          <a:xfrm>
            <a:off x="2111784" y="4947264"/>
            <a:ext cx="758322" cy="858953"/>
          </a:xfrm>
          <a:prstGeom prst="rect">
            <a:avLst/>
          </a:prstGeom>
        </p:spPr>
      </p:pic>
      <p:cxnSp>
        <p:nvCxnSpPr>
          <p:cNvPr id="78" name="Straight Arrow Connector 77"/>
          <p:cNvCxnSpPr>
            <a:stCxn id="13" idx="3"/>
            <a:endCxn id="4" idx="1"/>
          </p:cNvCxnSpPr>
          <p:nvPr/>
        </p:nvCxnSpPr>
        <p:spPr>
          <a:xfrm flipV="1">
            <a:off x="2870106" y="4064437"/>
            <a:ext cx="2114888" cy="1312304"/>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4" idx="1"/>
          </p:cNvCxnSpPr>
          <p:nvPr/>
        </p:nvCxnSpPr>
        <p:spPr>
          <a:xfrm>
            <a:off x="3139974" y="3825366"/>
            <a:ext cx="1845020" cy="239071"/>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0754945" y="5405207"/>
            <a:ext cx="1045148"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Growth</a:t>
            </a:r>
            <a:endParaRPr lang="en-US" sz="2000" spc="-30" dirty="0">
              <a:solidFill>
                <a:srgbClr val="7C868D"/>
              </a:solidFill>
              <a:latin typeface="Salesforce Sans"/>
              <a:ea typeface="ＭＳ Ｐゴシック" charset="0"/>
              <a:cs typeface="ＭＳ Ｐゴシック" charset="0"/>
            </a:endParaRPr>
          </a:p>
        </p:txBody>
      </p:sp>
    </p:spTree>
    <p:extLst>
      <p:ext uri="{BB962C8B-B14F-4D97-AF65-F5344CB8AC3E}">
        <p14:creationId xmlns:p14="http://schemas.microsoft.com/office/powerpoint/2010/main" val="155347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Ian Glazer</a:t>
            </a:r>
            <a:endParaRPr lang="en-US" dirty="0"/>
          </a:p>
        </p:txBody>
      </p:sp>
      <p:sp>
        <p:nvSpPr>
          <p:cNvPr id="5" name="Subtitle 4"/>
          <p:cNvSpPr>
            <a:spLocks noGrp="1"/>
          </p:cNvSpPr>
          <p:nvPr>
            <p:ph type="subTitle" idx="1"/>
          </p:nvPr>
        </p:nvSpPr>
        <p:spPr/>
        <p:txBody>
          <a:bodyPr/>
          <a:lstStyle/>
          <a:p>
            <a:r>
              <a:rPr lang="en-US" dirty="0"/>
              <a:t>Senior Director, </a:t>
            </a:r>
            <a:r>
              <a:rPr lang="en-US" dirty="0" smtClean="0"/>
              <a:t>Identity</a:t>
            </a:r>
          </a:p>
          <a:p>
            <a:r>
              <a:rPr lang="en-US" dirty="0" smtClean="0"/>
              <a:t>@</a:t>
            </a:r>
            <a:r>
              <a:rPr lang="en-US" dirty="0" err="1" smtClean="0"/>
              <a:t>iglazer</a:t>
            </a:r>
            <a:endParaRPr lang="en-US" dirty="0"/>
          </a:p>
        </p:txBody>
      </p:sp>
    </p:spTree>
    <p:extLst>
      <p:ext uri="{BB962C8B-B14F-4D97-AF65-F5344CB8AC3E}">
        <p14:creationId xmlns:p14="http://schemas.microsoft.com/office/powerpoint/2010/main" val="389864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view of the customer as a vehicle to greater service</a:t>
            </a:r>
          </a:p>
        </p:txBody>
      </p:sp>
      <p:sp>
        <p:nvSpPr>
          <p:cNvPr id="6" name="Text Placeholder 5"/>
          <p:cNvSpPr>
            <a:spLocks noGrp="1"/>
          </p:cNvSpPr>
          <p:nvPr>
            <p:ph type="body" sz="quarter" idx="16"/>
          </p:nvPr>
        </p:nvSpPr>
        <p:spPr/>
        <p:txBody>
          <a:bodyPr/>
          <a:lstStyle/>
          <a:p>
            <a:endParaRPr lang="en-US"/>
          </a:p>
        </p:txBody>
      </p:sp>
      <p:pic>
        <p:nvPicPr>
          <p:cNvPr id="4" name="Picture 3" descr="sfdc_360w_logo.png"/>
          <p:cNvPicPr>
            <a:picLocks noChangeAspect="1"/>
          </p:cNvPicPr>
          <p:nvPr/>
        </p:nvPicPr>
        <p:blipFill rotWithShape="1">
          <a:blip r:embed="rId2">
            <a:extLst>
              <a:ext uri="{28A0092B-C50C-407E-A947-70E740481C1C}">
                <a14:useLocalDpi xmlns:a14="http://schemas.microsoft.com/office/drawing/2010/main" val="0"/>
              </a:ext>
            </a:extLst>
          </a:blip>
          <a:srcRect l="9127" r="10745"/>
          <a:stretch/>
        </p:blipFill>
        <p:spPr>
          <a:xfrm>
            <a:off x="4984994" y="3131562"/>
            <a:ext cx="2339954" cy="1865749"/>
          </a:xfrm>
          <a:prstGeom prst="rect">
            <a:avLst/>
          </a:prstGeom>
        </p:spPr>
      </p:pic>
      <p:grpSp>
        <p:nvGrpSpPr>
          <p:cNvPr id="22" name="Group 10"/>
          <p:cNvGrpSpPr>
            <a:grpSpLocks noChangeAspect="1"/>
          </p:cNvGrpSpPr>
          <p:nvPr/>
        </p:nvGrpSpPr>
        <p:grpSpPr bwMode="auto">
          <a:xfrm>
            <a:off x="9113324" y="3076451"/>
            <a:ext cx="910917" cy="914400"/>
            <a:chOff x="4106002" y="5273542"/>
            <a:chExt cx="828935" cy="833705"/>
          </a:xfrm>
        </p:grpSpPr>
        <p:sp>
          <p:nvSpPr>
            <p:cNvPr id="59" name="Freeform 16"/>
            <p:cNvSpPr>
              <a:spLocks noChangeArrowheads="1"/>
            </p:cNvSpPr>
            <p:nvPr/>
          </p:nvSpPr>
          <p:spPr bwMode="auto">
            <a:xfrm>
              <a:off x="4106002" y="5273542"/>
              <a:ext cx="828935" cy="833705"/>
            </a:xfrm>
            <a:custGeom>
              <a:avLst/>
              <a:gdLst>
                <a:gd name="T0" fmla="*/ 3064 w 3065"/>
                <a:gd name="T1" fmla="*/ 1551 h 3084"/>
                <a:gd name="T2" fmla="*/ 3064 w 3065"/>
                <a:gd name="T3" fmla="*/ 1551 h 3084"/>
                <a:gd name="T4" fmla="*/ 1532 w 3065"/>
                <a:gd name="T5" fmla="*/ 3083 h 3084"/>
                <a:gd name="T6" fmla="*/ 0 w 3065"/>
                <a:gd name="T7" fmla="*/ 1551 h 3084"/>
                <a:gd name="T8" fmla="*/ 1532 w 3065"/>
                <a:gd name="T9" fmla="*/ 0 h 3084"/>
                <a:gd name="T10" fmla="*/ 3064 w 3065"/>
                <a:gd name="T11" fmla="*/ 1551 h 3084"/>
              </a:gdLst>
              <a:ahLst/>
              <a:cxnLst>
                <a:cxn ang="0">
                  <a:pos x="T0" y="T1"/>
                </a:cxn>
                <a:cxn ang="0">
                  <a:pos x="T2" y="T3"/>
                </a:cxn>
                <a:cxn ang="0">
                  <a:pos x="T4" y="T5"/>
                </a:cxn>
                <a:cxn ang="0">
                  <a:pos x="T6" y="T7"/>
                </a:cxn>
                <a:cxn ang="0">
                  <a:pos x="T8" y="T9"/>
                </a:cxn>
                <a:cxn ang="0">
                  <a:pos x="T10" y="T11"/>
                </a:cxn>
              </a:cxnLst>
              <a:rect l="0" t="0" r="r" b="b"/>
              <a:pathLst>
                <a:path w="3065" h="3084">
                  <a:moveTo>
                    <a:pt x="3064" y="1551"/>
                  </a:moveTo>
                  <a:lnTo>
                    <a:pt x="3064" y="1551"/>
                  </a:lnTo>
                  <a:cubicBezTo>
                    <a:pt x="3064" y="2390"/>
                    <a:pt x="2390" y="3083"/>
                    <a:pt x="1532" y="3083"/>
                  </a:cubicBezTo>
                  <a:cubicBezTo>
                    <a:pt x="693" y="3083"/>
                    <a:pt x="0" y="2390"/>
                    <a:pt x="0" y="1551"/>
                  </a:cubicBezTo>
                  <a:cubicBezTo>
                    <a:pt x="0" y="694"/>
                    <a:pt x="693" y="0"/>
                    <a:pt x="1532" y="0"/>
                  </a:cubicBezTo>
                  <a:cubicBezTo>
                    <a:pt x="2390" y="0"/>
                    <a:pt x="3064" y="694"/>
                    <a:pt x="3064" y="1551"/>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60" name="Group 157"/>
            <p:cNvGrpSpPr>
              <a:grpSpLocks/>
            </p:cNvGrpSpPr>
            <p:nvPr/>
          </p:nvGrpSpPr>
          <p:grpSpPr bwMode="auto">
            <a:xfrm>
              <a:off x="4397024" y="5436943"/>
              <a:ext cx="251662" cy="508095"/>
              <a:chOff x="1789113" y="2635250"/>
              <a:chExt cx="334962" cy="676275"/>
            </a:xfrm>
          </p:grpSpPr>
          <p:sp>
            <p:nvSpPr>
              <p:cNvPr id="61" name="Freeform 17"/>
              <p:cNvSpPr>
                <a:spLocks noChangeArrowheads="1"/>
              </p:cNvSpPr>
              <p:nvPr/>
            </p:nvSpPr>
            <p:spPr bwMode="auto">
              <a:xfrm>
                <a:off x="1924940" y="3237856"/>
                <a:ext cx="52740" cy="52842"/>
              </a:xfrm>
              <a:custGeom>
                <a:avLst/>
                <a:gdLst>
                  <a:gd name="T0" fmla="*/ 146 w 147"/>
                  <a:gd name="T1" fmla="*/ 73 h 147"/>
                  <a:gd name="T2" fmla="*/ 146 w 147"/>
                  <a:gd name="T3" fmla="*/ 73 h 147"/>
                  <a:gd name="T4" fmla="*/ 73 w 147"/>
                  <a:gd name="T5" fmla="*/ 146 h 147"/>
                  <a:gd name="T6" fmla="*/ 0 w 147"/>
                  <a:gd name="T7" fmla="*/ 73 h 147"/>
                  <a:gd name="T8" fmla="*/ 73 w 147"/>
                  <a:gd name="T9" fmla="*/ 0 h 147"/>
                  <a:gd name="T10" fmla="*/ 146 w 147"/>
                  <a:gd name="T11" fmla="*/ 73 h 147"/>
                </a:gdLst>
                <a:ahLst/>
                <a:cxnLst>
                  <a:cxn ang="0">
                    <a:pos x="T0" y="T1"/>
                  </a:cxn>
                  <a:cxn ang="0">
                    <a:pos x="T2" y="T3"/>
                  </a:cxn>
                  <a:cxn ang="0">
                    <a:pos x="T4" y="T5"/>
                  </a:cxn>
                  <a:cxn ang="0">
                    <a:pos x="T6" y="T7"/>
                  </a:cxn>
                  <a:cxn ang="0">
                    <a:pos x="T8" y="T9"/>
                  </a:cxn>
                  <a:cxn ang="0">
                    <a:pos x="T10" y="T11"/>
                  </a:cxn>
                </a:cxnLst>
                <a:rect l="0" t="0" r="r" b="b"/>
                <a:pathLst>
                  <a:path w="147" h="147">
                    <a:moveTo>
                      <a:pt x="146" y="73"/>
                    </a:moveTo>
                    <a:lnTo>
                      <a:pt x="146" y="73"/>
                    </a:lnTo>
                    <a:cubicBezTo>
                      <a:pt x="146" y="109"/>
                      <a:pt x="110" y="146"/>
                      <a:pt x="73" y="146"/>
                    </a:cubicBezTo>
                    <a:cubicBezTo>
                      <a:pt x="37" y="146"/>
                      <a:pt x="0" y="109"/>
                      <a:pt x="0" y="73"/>
                    </a:cubicBezTo>
                    <a:cubicBezTo>
                      <a:pt x="0" y="36"/>
                      <a:pt x="37" y="0"/>
                      <a:pt x="73" y="0"/>
                    </a:cubicBezTo>
                    <a:cubicBezTo>
                      <a:pt x="110" y="0"/>
                      <a:pt x="146" y="36"/>
                      <a:pt x="146" y="73"/>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2" name="Freeform 18"/>
              <p:cNvSpPr>
                <a:spLocks noChangeArrowheads="1"/>
              </p:cNvSpPr>
              <p:nvPr/>
            </p:nvSpPr>
            <p:spPr bwMode="auto">
              <a:xfrm>
                <a:off x="1924940" y="2673514"/>
                <a:ext cx="52740" cy="6340"/>
              </a:xfrm>
              <a:custGeom>
                <a:avLst/>
                <a:gdLst>
                  <a:gd name="T0" fmla="*/ 146 w 147"/>
                  <a:gd name="T1" fmla="*/ 0 h 19"/>
                  <a:gd name="T2" fmla="*/ 146 w 147"/>
                  <a:gd name="T3" fmla="*/ 0 h 19"/>
                  <a:gd name="T4" fmla="*/ 146 w 147"/>
                  <a:gd name="T5" fmla="*/ 18 h 19"/>
                  <a:gd name="T6" fmla="*/ 0 w 147"/>
                  <a:gd name="T7" fmla="*/ 18 h 19"/>
                  <a:gd name="T8" fmla="*/ 0 w 147"/>
                  <a:gd name="T9" fmla="*/ 0 h 19"/>
                  <a:gd name="T10" fmla="*/ 0 w 147"/>
                  <a:gd name="T11" fmla="*/ 0 h 19"/>
                  <a:gd name="T12" fmla="*/ 0 w 147"/>
                  <a:gd name="T13" fmla="*/ 0 h 19"/>
                  <a:gd name="T14" fmla="*/ 146 w 147"/>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9">
                    <a:moveTo>
                      <a:pt x="146" y="0"/>
                    </a:moveTo>
                    <a:lnTo>
                      <a:pt x="146" y="0"/>
                    </a:lnTo>
                    <a:cubicBezTo>
                      <a:pt x="146" y="18"/>
                      <a:pt x="146" y="18"/>
                      <a:pt x="146" y="18"/>
                    </a:cubicBezTo>
                    <a:cubicBezTo>
                      <a:pt x="0" y="18"/>
                      <a:pt x="0" y="18"/>
                      <a:pt x="0" y="18"/>
                    </a:cubicBezTo>
                    <a:cubicBezTo>
                      <a:pt x="0" y="18"/>
                      <a:pt x="0" y="18"/>
                      <a:pt x="0" y="0"/>
                    </a:cubicBezTo>
                    <a:lnTo>
                      <a:pt x="0" y="0"/>
                    </a:lnTo>
                    <a:lnTo>
                      <a:pt x="0" y="0"/>
                    </a:lnTo>
                    <a:cubicBezTo>
                      <a:pt x="146" y="0"/>
                      <a:pt x="146" y="0"/>
                      <a:pt x="146" y="0"/>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3" name="Freeform 20"/>
              <p:cNvSpPr>
                <a:spLocks noChangeArrowheads="1"/>
              </p:cNvSpPr>
              <p:nvPr/>
            </p:nvSpPr>
            <p:spPr bwMode="auto">
              <a:xfrm>
                <a:off x="1905954" y="2825696"/>
                <a:ext cx="67507" cy="317046"/>
              </a:xfrm>
              <a:custGeom>
                <a:avLst/>
                <a:gdLst>
                  <a:gd name="T0" fmla="*/ 165 w 184"/>
                  <a:gd name="T1" fmla="*/ 0 h 876"/>
                  <a:gd name="T2" fmla="*/ 165 w 184"/>
                  <a:gd name="T3" fmla="*/ 0 h 876"/>
                  <a:gd name="T4" fmla="*/ 165 w 184"/>
                  <a:gd name="T5" fmla="*/ 0 h 876"/>
                  <a:gd name="T6" fmla="*/ 165 w 184"/>
                  <a:gd name="T7" fmla="*/ 0 h 876"/>
                  <a:gd name="T8" fmla="*/ 128 w 184"/>
                  <a:gd name="T9" fmla="*/ 0 h 876"/>
                  <a:gd name="T10" fmla="*/ 0 w 184"/>
                  <a:gd name="T11" fmla="*/ 91 h 876"/>
                  <a:gd name="T12" fmla="*/ 0 w 184"/>
                  <a:gd name="T13" fmla="*/ 164 h 876"/>
                  <a:gd name="T14" fmla="*/ 110 w 184"/>
                  <a:gd name="T15" fmla="*/ 91 h 876"/>
                  <a:gd name="T16" fmla="*/ 110 w 184"/>
                  <a:gd name="T17" fmla="*/ 875 h 876"/>
                  <a:gd name="T18" fmla="*/ 146 w 184"/>
                  <a:gd name="T19" fmla="*/ 875 h 876"/>
                  <a:gd name="T20" fmla="*/ 183 w 184"/>
                  <a:gd name="T21" fmla="*/ 820 h 876"/>
                  <a:gd name="T22" fmla="*/ 183 w 184"/>
                  <a:gd name="T23" fmla="*/ 0 h 876"/>
                  <a:gd name="T24" fmla="*/ 165 w 184"/>
                  <a:gd name="T25"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876">
                    <a:moveTo>
                      <a:pt x="165" y="0"/>
                    </a:moveTo>
                    <a:lnTo>
                      <a:pt x="165" y="0"/>
                    </a:lnTo>
                    <a:lnTo>
                      <a:pt x="165" y="0"/>
                    </a:lnTo>
                    <a:lnTo>
                      <a:pt x="165" y="0"/>
                    </a:lnTo>
                    <a:cubicBezTo>
                      <a:pt x="128" y="0"/>
                      <a:pt x="128" y="0"/>
                      <a:pt x="128" y="0"/>
                    </a:cubicBezTo>
                    <a:cubicBezTo>
                      <a:pt x="0" y="91"/>
                      <a:pt x="0" y="91"/>
                      <a:pt x="0" y="91"/>
                    </a:cubicBezTo>
                    <a:cubicBezTo>
                      <a:pt x="0" y="164"/>
                      <a:pt x="0" y="164"/>
                      <a:pt x="0" y="164"/>
                    </a:cubicBezTo>
                    <a:cubicBezTo>
                      <a:pt x="110" y="91"/>
                      <a:pt x="110" y="91"/>
                      <a:pt x="110" y="91"/>
                    </a:cubicBezTo>
                    <a:cubicBezTo>
                      <a:pt x="110" y="875"/>
                      <a:pt x="110" y="875"/>
                      <a:pt x="110" y="875"/>
                    </a:cubicBezTo>
                    <a:cubicBezTo>
                      <a:pt x="146" y="875"/>
                      <a:pt x="146" y="875"/>
                      <a:pt x="146" y="875"/>
                    </a:cubicBezTo>
                    <a:cubicBezTo>
                      <a:pt x="165" y="875"/>
                      <a:pt x="183" y="857"/>
                      <a:pt x="183" y="820"/>
                    </a:cubicBezTo>
                    <a:cubicBezTo>
                      <a:pt x="183" y="0"/>
                      <a:pt x="183" y="0"/>
                      <a:pt x="183" y="0"/>
                    </a:cubicBezTo>
                    <a:lnTo>
                      <a:pt x="165"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4" name="Freeform 64"/>
              <p:cNvSpPr>
                <a:spLocks noChangeArrowheads="1"/>
              </p:cNvSpPr>
              <p:nvPr/>
            </p:nvSpPr>
            <p:spPr bwMode="auto">
              <a:xfrm>
                <a:off x="1789926" y="2635468"/>
                <a:ext cx="333314" cy="676366"/>
              </a:xfrm>
              <a:custGeom>
                <a:avLst/>
                <a:gdLst>
                  <a:gd name="T0" fmla="*/ 785 w 932"/>
                  <a:gd name="T1" fmla="*/ 0 h 1879"/>
                  <a:gd name="T2" fmla="*/ 785 w 932"/>
                  <a:gd name="T3" fmla="*/ 0 h 1879"/>
                  <a:gd name="T4" fmla="*/ 128 w 932"/>
                  <a:gd name="T5" fmla="*/ 0 h 1879"/>
                  <a:gd name="T6" fmla="*/ 0 w 932"/>
                  <a:gd name="T7" fmla="*/ 146 h 1879"/>
                  <a:gd name="T8" fmla="*/ 0 w 932"/>
                  <a:gd name="T9" fmla="*/ 1751 h 1879"/>
                  <a:gd name="T10" fmla="*/ 128 w 932"/>
                  <a:gd name="T11" fmla="*/ 1878 h 1879"/>
                  <a:gd name="T12" fmla="*/ 785 w 932"/>
                  <a:gd name="T13" fmla="*/ 1878 h 1879"/>
                  <a:gd name="T14" fmla="*/ 931 w 932"/>
                  <a:gd name="T15" fmla="*/ 1751 h 1879"/>
                  <a:gd name="T16" fmla="*/ 931 w 932"/>
                  <a:gd name="T17" fmla="*/ 146 h 1879"/>
                  <a:gd name="T18" fmla="*/ 785 w 932"/>
                  <a:gd name="T19" fmla="*/ 0 h 1879"/>
                  <a:gd name="T20" fmla="*/ 383 w 932"/>
                  <a:gd name="T21" fmla="*/ 109 h 1879"/>
                  <a:gd name="T22" fmla="*/ 383 w 932"/>
                  <a:gd name="T23" fmla="*/ 109 h 1879"/>
                  <a:gd name="T24" fmla="*/ 529 w 932"/>
                  <a:gd name="T25" fmla="*/ 109 h 1879"/>
                  <a:gd name="T26" fmla="*/ 529 w 932"/>
                  <a:gd name="T27" fmla="*/ 109 h 1879"/>
                  <a:gd name="T28" fmla="*/ 529 w 932"/>
                  <a:gd name="T29" fmla="*/ 127 h 1879"/>
                  <a:gd name="T30" fmla="*/ 383 w 932"/>
                  <a:gd name="T31" fmla="*/ 127 h 1879"/>
                  <a:gd name="T32" fmla="*/ 383 w 932"/>
                  <a:gd name="T33" fmla="*/ 109 h 1879"/>
                  <a:gd name="T34" fmla="*/ 456 w 932"/>
                  <a:gd name="T35" fmla="*/ 1824 h 1879"/>
                  <a:gd name="T36" fmla="*/ 456 w 932"/>
                  <a:gd name="T37" fmla="*/ 1824 h 1879"/>
                  <a:gd name="T38" fmla="*/ 383 w 932"/>
                  <a:gd name="T39" fmla="*/ 1751 h 1879"/>
                  <a:gd name="T40" fmla="*/ 456 w 932"/>
                  <a:gd name="T41" fmla="*/ 1678 h 1879"/>
                  <a:gd name="T42" fmla="*/ 529 w 932"/>
                  <a:gd name="T43" fmla="*/ 1751 h 1879"/>
                  <a:gd name="T44" fmla="*/ 456 w 932"/>
                  <a:gd name="T45" fmla="*/ 1824 h 1879"/>
                  <a:gd name="T46" fmla="*/ 858 w 932"/>
                  <a:gd name="T47" fmla="*/ 1623 h 1879"/>
                  <a:gd name="T48" fmla="*/ 858 w 932"/>
                  <a:gd name="T49" fmla="*/ 1623 h 1879"/>
                  <a:gd name="T50" fmla="*/ 55 w 932"/>
                  <a:gd name="T51" fmla="*/ 1623 h 1879"/>
                  <a:gd name="T52" fmla="*/ 55 w 932"/>
                  <a:gd name="T53" fmla="*/ 273 h 1879"/>
                  <a:gd name="T54" fmla="*/ 858 w 932"/>
                  <a:gd name="T55" fmla="*/ 273 h 1879"/>
                  <a:gd name="T56" fmla="*/ 858 w 932"/>
                  <a:gd name="T57" fmla="*/ 162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2" h="1879">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5" name="Group 11"/>
          <p:cNvGrpSpPr>
            <a:grpSpLocks noChangeAspect="1"/>
          </p:cNvGrpSpPr>
          <p:nvPr/>
        </p:nvGrpSpPr>
        <p:grpSpPr bwMode="auto">
          <a:xfrm>
            <a:off x="9111582" y="1777556"/>
            <a:ext cx="914400" cy="914400"/>
            <a:chOff x="7831624" y="5273542"/>
            <a:chExt cx="833706" cy="833705"/>
          </a:xfrm>
        </p:grpSpPr>
        <p:sp>
          <p:nvSpPr>
            <p:cNvPr id="43" name="Freeform 21"/>
            <p:cNvSpPr>
              <a:spLocks noChangeArrowheads="1"/>
            </p:cNvSpPr>
            <p:nvPr/>
          </p:nvSpPr>
          <p:spPr bwMode="auto">
            <a:xfrm>
              <a:off x="7831624" y="5273542"/>
              <a:ext cx="833706" cy="833705"/>
            </a:xfrm>
            <a:custGeom>
              <a:avLst/>
              <a:gdLst>
                <a:gd name="T0" fmla="*/ 3083 w 3084"/>
                <a:gd name="T1" fmla="*/ 1551 h 3084"/>
                <a:gd name="T2" fmla="*/ 3083 w 3084"/>
                <a:gd name="T3" fmla="*/ 1551 h 3084"/>
                <a:gd name="T4" fmla="*/ 1551 w 3084"/>
                <a:gd name="T5" fmla="*/ 3083 h 3084"/>
                <a:gd name="T6" fmla="*/ 0 w 3084"/>
                <a:gd name="T7" fmla="*/ 1551 h 3084"/>
                <a:gd name="T8" fmla="*/ 1551 w 3084"/>
                <a:gd name="T9" fmla="*/ 0 h 3084"/>
                <a:gd name="T10" fmla="*/ 3083 w 3084"/>
                <a:gd name="T11" fmla="*/ 1551 h 3084"/>
              </a:gdLst>
              <a:ahLst/>
              <a:cxnLst>
                <a:cxn ang="0">
                  <a:pos x="T0" y="T1"/>
                </a:cxn>
                <a:cxn ang="0">
                  <a:pos x="T2" y="T3"/>
                </a:cxn>
                <a:cxn ang="0">
                  <a:pos x="T4" y="T5"/>
                </a:cxn>
                <a:cxn ang="0">
                  <a:pos x="T6" y="T7"/>
                </a:cxn>
                <a:cxn ang="0">
                  <a:pos x="T8" y="T9"/>
                </a:cxn>
                <a:cxn ang="0">
                  <a:pos x="T10" y="T11"/>
                </a:cxn>
              </a:cxnLst>
              <a:rect l="0" t="0" r="r" b="b"/>
              <a:pathLst>
                <a:path w="3084" h="3084">
                  <a:moveTo>
                    <a:pt x="3083" y="1551"/>
                  </a:moveTo>
                  <a:lnTo>
                    <a:pt x="3083" y="1551"/>
                  </a:lnTo>
                  <a:cubicBezTo>
                    <a:pt x="3083" y="2408"/>
                    <a:pt x="2390" y="3083"/>
                    <a:pt x="1551" y="3083"/>
                  </a:cubicBezTo>
                  <a:cubicBezTo>
                    <a:pt x="693" y="3083"/>
                    <a:pt x="0" y="2408"/>
                    <a:pt x="0" y="1551"/>
                  </a:cubicBezTo>
                  <a:cubicBezTo>
                    <a:pt x="0" y="694"/>
                    <a:pt x="693" y="0"/>
                    <a:pt x="1551" y="0"/>
                  </a:cubicBezTo>
                  <a:cubicBezTo>
                    <a:pt x="2390" y="0"/>
                    <a:pt x="3083" y="694"/>
                    <a:pt x="3083" y="1551"/>
                  </a:cubicBezTo>
                </a:path>
              </a:pathLst>
            </a:custGeom>
            <a:solidFill>
              <a:srgbClr val="F0C31A"/>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44" name="Group 148"/>
            <p:cNvGrpSpPr>
              <a:grpSpLocks/>
            </p:cNvGrpSpPr>
            <p:nvPr/>
          </p:nvGrpSpPr>
          <p:grpSpPr bwMode="auto">
            <a:xfrm>
              <a:off x="7935391" y="5510891"/>
              <a:ext cx="626174" cy="364970"/>
              <a:chOff x="5281613" y="2733675"/>
              <a:chExt cx="833437" cy="485775"/>
            </a:xfrm>
          </p:grpSpPr>
          <p:sp>
            <p:nvSpPr>
              <p:cNvPr id="45" name="Freeform 22"/>
              <p:cNvSpPr>
                <a:spLocks noChangeArrowheads="1"/>
              </p:cNvSpPr>
              <p:nvPr/>
            </p:nvSpPr>
            <p:spPr bwMode="auto">
              <a:xfrm>
                <a:off x="5872705" y="2969424"/>
                <a:ext cx="243068" cy="131046"/>
              </a:xfrm>
              <a:custGeom>
                <a:avLst/>
                <a:gdLst>
                  <a:gd name="T0" fmla="*/ 675 w 676"/>
                  <a:gd name="T1" fmla="*/ 109 h 365"/>
                  <a:gd name="T2" fmla="*/ 675 w 676"/>
                  <a:gd name="T3" fmla="*/ 109 h 365"/>
                  <a:gd name="T4" fmla="*/ 656 w 676"/>
                  <a:gd name="T5" fmla="*/ 91 h 365"/>
                  <a:gd name="T6" fmla="*/ 474 w 676"/>
                  <a:gd name="T7" fmla="*/ 18 h 365"/>
                  <a:gd name="T8" fmla="*/ 437 w 676"/>
                  <a:gd name="T9" fmla="*/ 18 h 365"/>
                  <a:gd name="T10" fmla="*/ 346 w 676"/>
                  <a:gd name="T11" fmla="*/ 164 h 365"/>
                  <a:gd name="T12" fmla="*/ 310 w 676"/>
                  <a:gd name="T13" fmla="*/ 164 h 365"/>
                  <a:gd name="T14" fmla="*/ 219 w 676"/>
                  <a:gd name="T15" fmla="*/ 18 h 365"/>
                  <a:gd name="T16" fmla="*/ 182 w 676"/>
                  <a:gd name="T17" fmla="*/ 18 h 365"/>
                  <a:gd name="T18" fmla="*/ 18 w 676"/>
                  <a:gd name="T19" fmla="*/ 72 h 365"/>
                  <a:gd name="T20" fmla="*/ 18 w 676"/>
                  <a:gd name="T21" fmla="*/ 91 h 365"/>
                  <a:gd name="T22" fmla="*/ 146 w 676"/>
                  <a:gd name="T23" fmla="*/ 145 h 365"/>
                  <a:gd name="T24" fmla="*/ 182 w 676"/>
                  <a:gd name="T25" fmla="*/ 182 h 365"/>
                  <a:gd name="T26" fmla="*/ 182 w 676"/>
                  <a:gd name="T27" fmla="*/ 328 h 365"/>
                  <a:gd name="T28" fmla="*/ 201 w 676"/>
                  <a:gd name="T29" fmla="*/ 364 h 365"/>
                  <a:gd name="T30" fmla="*/ 310 w 676"/>
                  <a:gd name="T31" fmla="*/ 364 h 365"/>
                  <a:gd name="T32" fmla="*/ 346 w 676"/>
                  <a:gd name="T33" fmla="*/ 364 h 365"/>
                  <a:gd name="T34" fmla="*/ 656 w 676"/>
                  <a:gd name="T35" fmla="*/ 364 h 365"/>
                  <a:gd name="T36" fmla="*/ 675 w 676"/>
                  <a:gd name="T37" fmla="*/ 328 h 365"/>
                  <a:gd name="T38" fmla="*/ 675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675" y="109"/>
                    </a:moveTo>
                    <a:lnTo>
                      <a:pt x="675" y="109"/>
                    </a:lnTo>
                    <a:cubicBezTo>
                      <a:pt x="656" y="91"/>
                      <a:pt x="656" y="91"/>
                      <a:pt x="656" y="91"/>
                    </a:cubicBezTo>
                    <a:cubicBezTo>
                      <a:pt x="474" y="18"/>
                      <a:pt x="474" y="18"/>
                      <a:pt x="474" y="18"/>
                    </a:cubicBezTo>
                    <a:cubicBezTo>
                      <a:pt x="474" y="0"/>
                      <a:pt x="456" y="18"/>
                      <a:pt x="437" y="18"/>
                    </a:cubicBezTo>
                    <a:cubicBezTo>
                      <a:pt x="346" y="164"/>
                      <a:pt x="346" y="164"/>
                      <a:pt x="346" y="164"/>
                    </a:cubicBezTo>
                    <a:cubicBezTo>
                      <a:pt x="328" y="182"/>
                      <a:pt x="328" y="182"/>
                      <a:pt x="310" y="164"/>
                    </a:cubicBezTo>
                    <a:cubicBezTo>
                      <a:pt x="219" y="18"/>
                      <a:pt x="219" y="18"/>
                      <a:pt x="219" y="18"/>
                    </a:cubicBezTo>
                    <a:cubicBezTo>
                      <a:pt x="201" y="18"/>
                      <a:pt x="201" y="0"/>
                      <a:pt x="182" y="18"/>
                    </a:cubicBezTo>
                    <a:cubicBezTo>
                      <a:pt x="18" y="72"/>
                      <a:pt x="18" y="72"/>
                      <a:pt x="18" y="72"/>
                    </a:cubicBezTo>
                    <a:cubicBezTo>
                      <a:pt x="0" y="91"/>
                      <a:pt x="0" y="91"/>
                      <a:pt x="18" y="91"/>
                    </a:cubicBezTo>
                    <a:cubicBezTo>
                      <a:pt x="146" y="145"/>
                      <a:pt x="146" y="145"/>
                      <a:pt x="146" y="145"/>
                    </a:cubicBezTo>
                    <a:cubicBezTo>
                      <a:pt x="164" y="164"/>
                      <a:pt x="182" y="182"/>
                      <a:pt x="182" y="182"/>
                    </a:cubicBezTo>
                    <a:cubicBezTo>
                      <a:pt x="182" y="328"/>
                      <a:pt x="182" y="328"/>
                      <a:pt x="182" y="328"/>
                    </a:cubicBezTo>
                    <a:cubicBezTo>
                      <a:pt x="182" y="346"/>
                      <a:pt x="201" y="364"/>
                      <a:pt x="201" y="364"/>
                    </a:cubicBezTo>
                    <a:cubicBezTo>
                      <a:pt x="310" y="364"/>
                      <a:pt x="310" y="364"/>
                      <a:pt x="310" y="364"/>
                    </a:cubicBezTo>
                    <a:cubicBezTo>
                      <a:pt x="346" y="364"/>
                      <a:pt x="346" y="364"/>
                      <a:pt x="346" y="364"/>
                    </a:cubicBezTo>
                    <a:cubicBezTo>
                      <a:pt x="656" y="364"/>
                      <a:pt x="656" y="364"/>
                      <a:pt x="656" y="364"/>
                    </a:cubicBezTo>
                    <a:cubicBezTo>
                      <a:pt x="675" y="364"/>
                      <a:pt x="675" y="346"/>
                      <a:pt x="675" y="328"/>
                    </a:cubicBezTo>
                    <a:lnTo>
                      <a:pt x="675"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6" name="Freeform 23"/>
              <p:cNvSpPr>
                <a:spLocks noChangeArrowheads="1"/>
              </p:cNvSpPr>
              <p:nvPr/>
            </p:nvSpPr>
            <p:spPr bwMode="auto">
              <a:xfrm>
                <a:off x="5931887" y="2804560"/>
                <a:ext cx="126818" cy="171204"/>
              </a:xfrm>
              <a:custGeom>
                <a:avLst/>
                <a:gdLst>
                  <a:gd name="T0" fmla="*/ 346 w 347"/>
                  <a:gd name="T1" fmla="*/ 237 h 475"/>
                  <a:gd name="T2" fmla="*/ 346 w 347"/>
                  <a:gd name="T3" fmla="*/ 237 h 475"/>
                  <a:gd name="T4" fmla="*/ 164 w 347"/>
                  <a:gd name="T5" fmla="*/ 474 h 475"/>
                  <a:gd name="T6" fmla="*/ 0 w 347"/>
                  <a:gd name="T7" fmla="*/ 237 h 475"/>
                  <a:gd name="T8" fmla="*/ 164 w 347"/>
                  <a:gd name="T9" fmla="*/ 18 h 475"/>
                  <a:gd name="T10" fmla="*/ 346 w 347"/>
                  <a:gd name="T11" fmla="*/ 237 h 475"/>
                </a:gdLst>
                <a:ahLst/>
                <a:cxnLst>
                  <a:cxn ang="0">
                    <a:pos x="T0" y="T1"/>
                  </a:cxn>
                  <a:cxn ang="0">
                    <a:pos x="T2" y="T3"/>
                  </a:cxn>
                  <a:cxn ang="0">
                    <a:pos x="T4" y="T5"/>
                  </a:cxn>
                  <a:cxn ang="0">
                    <a:pos x="T6" y="T7"/>
                  </a:cxn>
                  <a:cxn ang="0">
                    <a:pos x="T8" y="T9"/>
                  </a:cxn>
                  <a:cxn ang="0">
                    <a:pos x="T10" y="T11"/>
                  </a:cxn>
                </a:cxnLst>
                <a:rect l="0" t="0" r="r" b="b"/>
                <a:pathLst>
                  <a:path w="347" h="475">
                    <a:moveTo>
                      <a:pt x="346" y="237"/>
                    </a:moveTo>
                    <a:lnTo>
                      <a:pt x="346" y="237"/>
                    </a:lnTo>
                    <a:cubicBezTo>
                      <a:pt x="328" y="346"/>
                      <a:pt x="237" y="474"/>
                      <a:pt x="164" y="474"/>
                    </a:cubicBezTo>
                    <a:cubicBezTo>
                      <a:pt x="73" y="474"/>
                      <a:pt x="0" y="346"/>
                      <a:pt x="0" y="237"/>
                    </a:cubicBezTo>
                    <a:cubicBezTo>
                      <a:pt x="0" y="91"/>
                      <a:pt x="18" y="0"/>
                      <a:pt x="164" y="18"/>
                    </a:cubicBezTo>
                    <a:cubicBezTo>
                      <a:pt x="310" y="18"/>
                      <a:pt x="346" y="91"/>
                      <a:pt x="346"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7" name="Freeform 24"/>
              <p:cNvSpPr>
                <a:spLocks noChangeArrowheads="1"/>
              </p:cNvSpPr>
              <p:nvPr/>
            </p:nvSpPr>
            <p:spPr bwMode="auto">
              <a:xfrm>
                <a:off x="5280886" y="2969424"/>
                <a:ext cx="243068" cy="131046"/>
              </a:xfrm>
              <a:custGeom>
                <a:avLst/>
                <a:gdLst>
                  <a:gd name="T0" fmla="*/ 0 w 676"/>
                  <a:gd name="T1" fmla="*/ 109 h 365"/>
                  <a:gd name="T2" fmla="*/ 0 w 676"/>
                  <a:gd name="T3" fmla="*/ 109 h 365"/>
                  <a:gd name="T4" fmla="*/ 37 w 676"/>
                  <a:gd name="T5" fmla="*/ 91 h 365"/>
                  <a:gd name="T6" fmla="*/ 201 w 676"/>
                  <a:gd name="T7" fmla="*/ 18 h 365"/>
                  <a:gd name="T8" fmla="*/ 237 w 676"/>
                  <a:gd name="T9" fmla="*/ 18 h 365"/>
                  <a:gd name="T10" fmla="*/ 347 w 676"/>
                  <a:gd name="T11" fmla="*/ 164 h 365"/>
                  <a:gd name="T12" fmla="*/ 365 w 676"/>
                  <a:gd name="T13" fmla="*/ 164 h 365"/>
                  <a:gd name="T14" fmla="*/ 456 w 676"/>
                  <a:gd name="T15" fmla="*/ 18 h 365"/>
                  <a:gd name="T16" fmla="*/ 511 w 676"/>
                  <a:gd name="T17" fmla="*/ 18 h 365"/>
                  <a:gd name="T18" fmla="*/ 675 w 676"/>
                  <a:gd name="T19" fmla="*/ 72 h 365"/>
                  <a:gd name="T20" fmla="*/ 675 w 676"/>
                  <a:gd name="T21" fmla="*/ 91 h 365"/>
                  <a:gd name="T22" fmla="*/ 529 w 676"/>
                  <a:gd name="T23" fmla="*/ 145 h 365"/>
                  <a:gd name="T24" fmla="*/ 511 w 676"/>
                  <a:gd name="T25" fmla="*/ 182 h 365"/>
                  <a:gd name="T26" fmla="*/ 511 w 676"/>
                  <a:gd name="T27" fmla="*/ 328 h 365"/>
                  <a:gd name="T28" fmla="*/ 474 w 676"/>
                  <a:gd name="T29" fmla="*/ 364 h 365"/>
                  <a:gd name="T30" fmla="*/ 383 w 676"/>
                  <a:gd name="T31" fmla="*/ 364 h 365"/>
                  <a:gd name="T32" fmla="*/ 328 w 676"/>
                  <a:gd name="T33" fmla="*/ 364 h 365"/>
                  <a:gd name="T34" fmla="*/ 18 w 676"/>
                  <a:gd name="T35" fmla="*/ 364 h 365"/>
                  <a:gd name="T36" fmla="*/ 0 w 676"/>
                  <a:gd name="T37" fmla="*/ 328 h 365"/>
                  <a:gd name="T38" fmla="*/ 0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0" y="109"/>
                    </a:moveTo>
                    <a:lnTo>
                      <a:pt x="0" y="109"/>
                    </a:lnTo>
                    <a:cubicBezTo>
                      <a:pt x="0" y="109"/>
                      <a:pt x="18" y="91"/>
                      <a:pt x="37" y="91"/>
                    </a:cubicBezTo>
                    <a:cubicBezTo>
                      <a:pt x="201" y="18"/>
                      <a:pt x="201" y="18"/>
                      <a:pt x="201" y="18"/>
                    </a:cubicBezTo>
                    <a:cubicBezTo>
                      <a:pt x="219" y="0"/>
                      <a:pt x="237" y="18"/>
                      <a:pt x="237" y="18"/>
                    </a:cubicBezTo>
                    <a:cubicBezTo>
                      <a:pt x="347" y="164"/>
                      <a:pt x="347" y="164"/>
                      <a:pt x="347" y="164"/>
                    </a:cubicBezTo>
                    <a:cubicBezTo>
                      <a:pt x="347" y="182"/>
                      <a:pt x="365" y="182"/>
                      <a:pt x="365" y="164"/>
                    </a:cubicBezTo>
                    <a:cubicBezTo>
                      <a:pt x="456" y="18"/>
                      <a:pt x="456" y="18"/>
                      <a:pt x="456" y="18"/>
                    </a:cubicBezTo>
                    <a:cubicBezTo>
                      <a:pt x="474" y="18"/>
                      <a:pt x="492" y="0"/>
                      <a:pt x="511" y="18"/>
                    </a:cubicBezTo>
                    <a:cubicBezTo>
                      <a:pt x="675" y="72"/>
                      <a:pt x="675" y="72"/>
                      <a:pt x="675" y="72"/>
                    </a:cubicBezTo>
                    <a:cubicBezTo>
                      <a:pt x="675" y="91"/>
                      <a:pt x="675" y="91"/>
                      <a:pt x="675" y="91"/>
                    </a:cubicBezTo>
                    <a:cubicBezTo>
                      <a:pt x="529" y="145"/>
                      <a:pt x="529" y="145"/>
                      <a:pt x="529" y="145"/>
                    </a:cubicBezTo>
                    <a:cubicBezTo>
                      <a:pt x="511" y="164"/>
                      <a:pt x="511" y="182"/>
                      <a:pt x="511" y="182"/>
                    </a:cubicBezTo>
                    <a:cubicBezTo>
                      <a:pt x="511" y="328"/>
                      <a:pt x="511" y="328"/>
                      <a:pt x="511" y="328"/>
                    </a:cubicBezTo>
                    <a:cubicBezTo>
                      <a:pt x="511" y="346"/>
                      <a:pt x="492" y="364"/>
                      <a:pt x="474" y="364"/>
                    </a:cubicBezTo>
                    <a:cubicBezTo>
                      <a:pt x="383" y="364"/>
                      <a:pt x="383" y="364"/>
                      <a:pt x="383" y="364"/>
                    </a:cubicBezTo>
                    <a:cubicBezTo>
                      <a:pt x="365" y="364"/>
                      <a:pt x="347" y="364"/>
                      <a:pt x="328" y="364"/>
                    </a:cubicBezTo>
                    <a:cubicBezTo>
                      <a:pt x="18" y="364"/>
                      <a:pt x="18" y="364"/>
                      <a:pt x="18" y="364"/>
                    </a:cubicBezTo>
                    <a:cubicBezTo>
                      <a:pt x="18" y="364"/>
                      <a:pt x="0" y="346"/>
                      <a:pt x="0" y="328"/>
                    </a:cubicBezTo>
                    <a:lnTo>
                      <a:pt x="0"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8" name="Freeform 25"/>
              <p:cNvSpPr>
                <a:spLocks noChangeArrowheads="1"/>
              </p:cNvSpPr>
              <p:nvPr/>
            </p:nvSpPr>
            <p:spPr bwMode="auto">
              <a:xfrm>
                <a:off x="5346408" y="2804560"/>
                <a:ext cx="124705" cy="171204"/>
              </a:xfrm>
              <a:custGeom>
                <a:avLst/>
                <a:gdLst>
                  <a:gd name="T0" fmla="*/ 0 w 348"/>
                  <a:gd name="T1" fmla="*/ 237 h 475"/>
                  <a:gd name="T2" fmla="*/ 0 w 348"/>
                  <a:gd name="T3" fmla="*/ 237 h 475"/>
                  <a:gd name="T4" fmla="*/ 165 w 348"/>
                  <a:gd name="T5" fmla="*/ 474 h 475"/>
                  <a:gd name="T6" fmla="*/ 347 w 348"/>
                  <a:gd name="T7" fmla="*/ 237 h 475"/>
                  <a:gd name="T8" fmla="*/ 165 w 348"/>
                  <a:gd name="T9" fmla="*/ 18 h 475"/>
                  <a:gd name="T10" fmla="*/ 0 w 348"/>
                  <a:gd name="T11" fmla="*/ 237 h 475"/>
                </a:gdLst>
                <a:ahLst/>
                <a:cxnLst>
                  <a:cxn ang="0">
                    <a:pos x="T0" y="T1"/>
                  </a:cxn>
                  <a:cxn ang="0">
                    <a:pos x="T2" y="T3"/>
                  </a:cxn>
                  <a:cxn ang="0">
                    <a:pos x="T4" y="T5"/>
                  </a:cxn>
                  <a:cxn ang="0">
                    <a:pos x="T6" y="T7"/>
                  </a:cxn>
                  <a:cxn ang="0">
                    <a:pos x="T8" y="T9"/>
                  </a:cxn>
                  <a:cxn ang="0">
                    <a:pos x="T10" y="T11"/>
                  </a:cxn>
                </a:cxnLst>
                <a:rect l="0" t="0" r="r" b="b"/>
                <a:pathLst>
                  <a:path w="348" h="475">
                    <a:moveTo>
                      <a:pt x="0" y="237"/>
                    </a:moveTo>
                    <a:lnTo>
                      <a:pt x="0" y="237"/>
                    </a:lnTo>
                    <a:cubicBezTo>
                      <a:pt x="0" y="346"/>
                      <a:pt x="92" y="474"/>
                      <a:pt x="165" y="474"/>
                    </a:cubicBezTo>
                    <a:cubicBezTo>
                      <a:pt x="256" y="474"/>
                      <a:pt x="347" y="346"/>
                      <a:pt x="347" y="237"/>
                    </a:cubicBezTo>
                    <a:cubicBezTo>
                      <a:pt x="347" y="91"/>
                      <a:pt x="310" y="0"/>
                      <a:pt x="165" y="18"/>
                    </a:cubicBezTo>
                    <a:cubicBezTo>
                      <a:pt x="19" y="18"/>
                      <a:pt x="0" y="91"/>
                      <a:pt x="0"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9" name="Freeform 26"/>
              <p:cNvSpPr>
                <a:spLocks noChangeArrowheads="1"/>
              </p:cNvSpPr>
              <p:nvPr/>
            </p:nvSpPr>
            <p:spPr bwMode="auto">
              <a:xfrm>
                <a:off x="5490136" y="2994788"/>
                <a:ext cx="416388" cy="224046"/>
              </a:xfrm>
              <a:custGeom>
                <a:avLst/>
                <a:gdLst>
                  <a:gd name="T0" fmla="*/ 821 w 1150"/>
                  <a:gd name="T1" fmla="*/ 19 h 622"/>
                  <a:gd name="T2" fmla="*/ 821 w 1150"/>
                  <a:gd name="T3" fmla="*/ 19 h 622"/>
                  <a:gd name="T4" fmla="*/ 766 w 1150"/>
                  <a:gd name="T5" fmla="*/ 37 h 622"/>
                  <a:gd name="T6" fmla="*/ 602 w 1150"/>
                  <a:gd name="T7" fmla="*/ 256 h 622"/>
                  <a:gd name="T8" fmla="*/ 566 w 1150"/>
                  <a:gd name="T9" fmla="*/ 256 h 622"/>
                  <a:gd name="T10" fmla="*/ 401 w 1150"/>
                  <a:gd name="T11" fmla="*/ 37 h 622"/>
                  <a:gd name="T12" fmla="*/ 347 w 1150"/>
                  <a:gd name="T13" fmla="*/ 19 h 622"/>
                  <a:gd name="T14" fmla="*/ 55 w 1150"/>
                  <a:gd name="T15" fmla="*/ 128 h 622"/>
                  <a:gd name="T16" fmla="*/ 18 w 1150"/>
                  <a:gd name="T17" fmla="*/ 183 h 622"/>
                  <a:gd name="T18" fmla="*/ 0 w 1150"/>
                  <a:gd name="T19" fmla="*/ 566 h 622"/>
                  <a:gd name="T20" fmla="*/ 36 w 1150"/>
                  <a:gd name="T21" fmla="*/ 621 h 622"/>
                  <a:gd name="T22" fmla="*/ 547 w 1150"/>
                  <a:gd name="T23" fmla="*/ 621 h 622"/>
                  <a:gd name="T24" fmla="*/ 620 w 1150"/>
                  <a:gd name="T25" fmla="*/ 621 h 622"/>
                  <a:gd name="T26" fmla="*/ 1113 w 1150"/>
                  <a:gd name="T27" fmla="*/ 621 h 622"/>
                  <a:gd name="T28" fmla="*/ 1149 w 1150"/>
                  <a:gd name="T29" fmla="*/ 566 h 622"/>
                  <a:gd name="T30" fmla="*/ 1149 w 1150"/>
                  <a:gd name="T31" fmla="*/ 183 h 622"/>
                  <a:gd name="T32" fmla="*/ 1113 w 1150"/>
                  <a:gd name="T33" fmla="*/ 128 h 622"/>
                  <a:gd name="T34" fmla="*/ 821 w 1150"/>
                  <a:gd name="T35" fmla="*/ 1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0" h="622">
                    <a:moveTo>
                      <a:pt x="821" y="19"/>
                    </a:moveTo>
                    <a:lnTo>
                      <a:pt x="821" y="19"/>
                    </a:lnTo>
                    <a:cubicBezTo>
                      <a:pt x="803" y="0"/>
                      <a:pt x="766" y="19"/>
                      <a:pt x="766" y="37"/>
                    </a:cubicBezTo>
                    <a:cubicBezTo>
                      <a:pt x="602" y="256"/>
                      <a:pt x="602" y="256"/>
                      <a:pt x="602" y="256"/>
                    </a:cubicBezTo>
                    <a:cubicBezTo>
                      <a:pt x="602" y="274"/>
                      <a:pt x="566" y="274"/>
                      <a:pt x="566" y="256"/>
                    </a:cubicBezTo>
                    <a:cubicBezTo>
                      <a:pt x="401" y="37"/>
                      <a:pt x="401" y="37"/>
                      <a:pt x="401" y="37"/>
                    </a:cubicBezTo>
                    <a:cubicBezTo>
                      <a:pt x="383" y="19"/>
                      <a:pt x="365" y="0"/>
                      <a:pt x="347" y="19"/>
                    </a:cubicBezTo>
                    <a:cubicBezTo>
                      <a:pt x="55" y="128"/>
                      <a:pt x="55" y="128"/>
                      <a:pt x="55" y="128"/>
                    </a:cubicBezTo>
                    <a:cubicBezTo>
                      <a:pt x="36" y="146"/>
                      <a:pt x="18" y="165"/>
                      <a:pt x="18" y="183"/>
                    </a:cubicBezTo>
                    <a:cubicBezTo>
                      <a:pt x="0" y="566"/>
                      <a:pt x="0" y="566"/>
                      <a:pt x="0" y="566"/>
                    </a:cubicBezTo>
                    <a:cubicBezTo>
                      <a:pt x="0" y="603"/>
                      <a:pt x="18" y="621"/>
                      <a:pt x="36" y="621"/>
                    </a:cubicBezTo>
                    <a:cubicBezTo>
                      <a:pt x="547" y="621"/>
                      <a:pt x="547" y="621"/>
                      <a:pt x="547" y="621"/>
                    </a:cubicBezTo>
                    <a:cubicBezTo>
                      <a:pt x="566" y="621"/>
                      <a:pt x="602" y="621"/>
                      <a:pt x="620" y="621"/>
                    </a:cubicBezTo>
                    <a:cubicBezTo>
                      <a:pt x="1113" y="621"/>
                      <a:pt x="1113" y="621"/>
                      <a:pt x="1113" y="621"/>
                    </a:cubicBezTo>
                    <a:cubicBezTo>
                      <a:pt x="1131" y="621"/>
                      <a:pt x="1149" y="603"/>
                      <a:pt x="1149" y="566"/>
                    </a:cubicBezTo>
                    <a:cubicBezTo>
                      <a:pt x="1149" y="183"/>
                      <a:pt x="1149" y="183"/>
                      <a:pt x="1149" y="183"/>
                    </a:cubicBezTo>
                    <a:cubicBezTo>
                      <a:pt x="1149" y="165"/>
                      <a:pt x="1131" y="146"/>
                      <a:pt x="1113" y="128"/>
                    </a:cubicBezTo>
                    <a:lnTo>
                      <a:pt x="821" y="1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50" name="Freeform 27"/>
              <p:cNvSpPr>
                <a:spLocks noChangeArrowheads="1"/>
              </p:cNvSpPr>
              <p:nvPr/>
            </p:nvSpPr>
            <p:spPr bwMode="auto">
              <a:xfrm>
                <a:off x="5597932" y="2732696"/>
                <a:ext cx="205022" cy="270546"/>
              </a:xfrm>
              <a:custGeom>
                <a:avLst/>
                <a:gdLst>
                  <a:gd name="T0" fmla="*/ 566 w 567"/>
                  <a:gd name="T1" fmla="*/ 365 h 749"/>
                  <a:gd name="T2" fmla="*/ 566 w 567"/>
                  <a:gd name="T3" fmla="*/ 365 h 749"/>
                  <a:gd name="T4" fmla="*/ 292 w 567"/>
                  <a:gd name="T5" fmla="*/ 748 h 749"/>
                  <a:gd name="T6" fmla="*/ 0 w 567"/>
                  <a:gd name="T7" fmla="*/ 365 h 749"/>
                  <a:gd name="T8" fmla="*/ 292 w 567"/>
                  <a:gd name="T9" fmla="*/ 0 h 749"/>
                  <a:gd name="T10" fmla="*/ 566 w 567"/>
                  <a:gd name="T11" fmla="*/ 365 h 749"/>
                </a:gdLst>
                <a:ahLst/>
                <a:cxnLst>
                  <a:cxn ang="0">
                    <a:pos x="T0" y="T1"/>
                  </a:cxn>
                  <a:cxn ang="0">
                    <a:pos x="T2" y="T3"/>
                  </a:cxn>
                  <a:cxn ang="0">
                    <a:pos x="T4" y="T5"/>
                  </a:cxn>
                  <a:cxn ang="0">
                    <a:pos x="T6" y="T7"/>
                  </a:cxn>
                  <a:cxn ang="0">
                    <a:pos x="T8" y="T9"/>
                  </a:cxn>
                  <a:cxn ang="0">
                    <a:pos x="T10" y="T11"/>
                  </a:cxn>
                </a:cxnLst>
                <a:rect l="0" t="0" r="r" b="b"/>
                <a:pathLst>
                  <a:path w="567" h="749">
                    <a:moveTo>
                      <a:pt x="566" y="365"/>
                    </a:moveTo>
                    <a:lnTo>
                      <a:pt x="566" y="365"/>
                    </a:lnTo>
                    <a:cubicBezTo>
                      <a:pt x="566" y="547"/>
                      <a:pt x="420" y="748"/>
                      <a:pt x="292" y="748"/>
                    </a:cubicBezTo>
                    <a:cubicBezTo>
                      <a:pt x="146" y="748"/>
                      <a:pt x="0" y="547"/>
                      <a:pt x="0" y="365"/>
                    </a:cubicBezTo>
                    <a:cubicBezTo>
                      <a:pt x="0" y="146"/>
                      <a:pt x="55" y="0"/>
                      <a:pt x="292" y="0"/>
                    </a:cubicBezTo>
                    <a:cubicBezTo>
                      <a:pt x="529" y="0"/>
                      <a:pt x="566" y="146"/>
                      <a:pt x="566" y="365"/>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7" name="Group 13"/>
          <p:cNvGrpSpPr>
            <a:grpSpLocks noChangeAspect="1"/>
          </p:cNvGrpSpPr>
          <p:nvPr/>
        </p:nvGrpSpPr>
        <p:grpSpPr bwMode="auto">
          <a:xfrm>
            <a:off x="9110712" y="4375346"/>
            <a:ext cx="916141" cy="914400"/>
            <a:chOff x="10087568" y="5273542"/>
            <a:chExt cx="833706" cy="833705"/>
          </a:xfrm>
        </p:grpSpPr>
        <p:sp>
          <p:nvSpPr>
            <p:cNvPr id="34" name="Freeform 8"/>
            <p:cNvSpPr>
              <a:spLocks noChangeArrowheads="1"/>
            </p:cNvSpPr>
            <p:nvPr/>
          </p:nvSpPr>
          <p:spPr bwMode="auto">
            <a:xfrm>
              <a:off x="10087568" y="5273542"/>
              <a:ext cx="833706" cy="833705"/>
            </a:xfrm>
            <a:custGeom>
              <a:avLst/>
              <a:gdLst>
                <a:gd name="T0" fmla="*/ 3082 w 3083"/>
                <a:gd name="T1" fmla="*/ 1551 h 3084"/>
                <a:gd name="T2" fmla="*/ 3082 w 3083"/>
                <a:gd name="T3" fmla="*/ 1551 h 3084"/>
                <a:gd name="T4" fmla="*/ 1550 w 3083"/>
                <a:gd name="T5" fmla="*/ 3083 h 3084"/>
                <a:gd name="T6" fmla="*/ 0 w 3083"/>
                <a:gd name="T7" fmla="*/ 1551 h 3084"/>
                <a:gd name="T8" fmla="*/ 1550 w 3083"/>
                <a:gd name="T9" fmla="*/ 0 h 3084"/>
                <a:gd name="T10" fmla="*/ 3082 w 3083"/>
                <a:gd name="T11" fmla="*/ 1551 h 3084"/>
              </a:gdLst>
              <a:ahLst/>
              <a:cxnLst>
                <a:cxn ang="0">
                  <a:pos x="T0" y="T1"/>
                </a:cxn>
                <a:cxn ang="0">
                  <a:pos x="T2" y="T3"/>
                </a:cxn>
                <a:cxn ang="0">
                  <a:pos x="T4" y="T5"/>
                </a:cxn>
                <a:cxn ang="0">
                  <a:pos x="T6" y="T7"/>
                </a:cxn>
                <a:cxn ang="0">
                  <a:pos x="T8" y="T9"/>
                </a:cxn>
                <a:cxn ang="0">
                  <a:pos x="T10" y="T11"/>
                </a:cxn>
              </a:cxnLst>
              <a:rect l="0" t="0" r="r" b="b"/>
              <a:pathLst>
                <a:path w="3083" h="3084">
                  <a:moveTo>
                    <a:pt x="3082" y="1551"/>
                  </a:moveTo>
                  <a:lnTo>
                    <a:pt x="3082" y="1551"/>
                  </a:lnTo>
                  <a:cubicBezTo>
                    <a:pt x="3082" y="2390"/>
                    <a:pt x="2389" y="3083"/>
                    <a:pt x="1550" y="3083"/>
                  </a:cubicBezTo>
                  <a:cubicBezTo>
                    <a:pt x="693" y="3083"/>
                    <a:pt x="0" y="2390"/>
                    <a:pt x="0" y="1551"/>
                  </a:cubicBezTo>
                  <a:cubicBezTo>
                    <a:pt x="0" y="694"/>
                    <a:pt x="693" y="0"/>
                    <a:pt x="1550" y="0"/>
                  </a:cubicBezTo>
                  <a:cubicBezTo>
                    <a:pt x="2389" y="0"/>
                    <a:pt x="3082" y="694"/>
                    <a:pt x="3082" y="1551"/>
                  </a:cubicBezTo>
                </a:path>
              </a:pathLst>
            </a:custGeom>
            <a:solidFill>
              <a:srgbClr val="222D6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5" name="Freeform 9"/>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6" name="Freeform 10"/>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sp>
        <p:nvSpPr>
          <p:cNvPr id="28" name="TextBox 27"/>
          <p:cNvSpPr txBox="1"/>
          <p:nvPr/>
        </p:nvSpPr>
        <p:spPr>
          <a:xfrm>
            <a:off x="8890383" y="3996358"/>
            <a:ext cx="1336823"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Mobile Apps</a:t>
            </a:r>
            <a:endParaRPr lang="en-US" sz="1600" spc="-30" dirty="0">
              <a:solidFill>
                <a:srgbClr val="7C868D"/>
              </a:solidFill>
              <a:latin typeface="Salesforce Sans"/>
              <a:ea typeface="ＭＳ Ｐゴシック" charset="0"/>
              <a:cs typeface="ＭＳ Ｐゴシック" charset="0"/>
            </a:endParaRPr>
          </a:p>
        </p:txBody>
      </p:sp>
      <p:sp>
        <p:nvSpPr>
          <p:cNvPr id="29" name="TextBox 28"/>
          <p:cNvSpPr txBox="1"/>
          <p:nvPr/>
        </p:nvSpPr>
        <p:spPr>
          <a:xfrm>
            <a:off x="8717754" y="2702091"/>
            <a:ext cx="1701621"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Salesforce Apps</a:t>
            </a:r>
            <a:endParaRPr lang="en-US" sz="1600" spc="-30" dirty="0">
              <a:solidFill>
                <a:srgbClr val="7C868D"/>
              </a:solidFill>
              <a:latin typeface="Salesforce Sans"/>
              <a:ea typeface="ＭＳ Ｐゴシック" charset="0"/>
              <a:cs typeface="ＭＳ Ｐゴシック" charset="0"/>
            </a:endParaRPr>
          </a:p>
        </p:txBody>
      </p:sp>
      <p:sp>
        <p:nvSpPr>
          <p:cNvPr id="33" name="TextBox 32"/>
          <p:cNvSpPr txBox="1"/>
          <p:nvPr/>
        </p:nvSpPr>
        <p:spPr>
          <a:xfrm>
            <a:off x="8880342" y="5234800"/>
            <a:ext cx="1557534"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Custom Apps</a:t>
            </a:r>
            <a:endParaRPr lang="en-US" sz="1600" spc="-30" dirty="0">
              <a:solidFill>
                <a:srgbClr val="7C868D"/>
              </a:solidFill>
              <a:latin typeface="Salesforce Sans"/>
              <a:ea typeface="ＭＳ Ｐゴシック" charset="0"/>
              <a:cs typeface="ＭＳ Ｐゴシック" charset="0"/>
            </a:endParaRPr>
          </a:p>
        </p:txBody>
      </p:sp>
      <p:pic>
        <p:nvPicPr>
          <p:cNvPr id="69" name="Picture 68"/>
          <p:cNvPicPr>
            <a:picLocks noChangeAspect="1"/>
          </p:cNvPicPr>
          <p:nvPr/>
        </p:nvPicPr>
        <p:blipFill>
          <a:blip r:embed="rId3"/>
          <a:stretch>
            <a:fillRect/>
          </a:stretch>
        </p:blipFill>
        <p:spPr>
          <a:xfrm>
            <a:off x="9111582" y="5674240"/>
            <a:ext cx="914400" cy="914400"/>
          </a:xfrm>
          <a:prstGeom prst="rect">
            <a:avLst/>
          </a:prstGeom>
        </p:spPr>
      </p:pic>
      <p:sp>
        <p:nvSpPr>
          <p:cNvPr id="70" name="TextBox 69"/>
          <p:cNvSpPr txBox="1"/>
          <p:nvPr/>
        </p:nvSpPr>
        <p:spPr>
          <a:xfrm>
            <a:off x="8223735" y="6519446"/>
            <a:ext cx="2678938"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Existing Web Properties</a:t>
            </a:r>
            <a:endParaRPr lang="en-US" sz="1600" spc="-30" dirty="0">
              <a:solidFill>
                <a:srgbClr val="7C868D"/>
              </a:solidFill>
              <a:latin typeface="Salesforce Sans"/>
              <a:ea typeface="ＭＳ Ｐゴシック" charset="0"/>
              <a:cs typeface="ＭＳ Ｐゴシック" charset="0"/>
            </a:endParaRPr>
          </a:p>
        </p:txBody>
      </p:sp>
      <p:cxnSp>
        <p:nvCxnSpPr>
          <p:cNvPr id="72" name="Straight Arrow Connector 71"/>
          <p:cNvCxnSpPr>
            <a:stCxn id="66" idx="3"/>
            <a:endCxn id="4" idx="1"/>
          </p:cNvCxnSpPr>
          <p:nvPr/>
        </p:nvCxnSpPr>
        <p:spPr>
          <a:xfrm>
            <a:off x="3084736" y="2349947"/>
            <a:ext cx="1900258" cy="1714490"/>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4" idx="3"/>
            <a:endCxn id="43" idx="3"/>
          </p:cNvCxnSpPr>
          <p:nvPr/>
        </p:nvCxnSpPr>
        <p:spPr>
          <a:xfrm flipV="1">
            <a:off x="7324948" y="2237424"/>
            <a:ext cx="1786634" cy="1827013"/>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4" idx="3"/>
            <a:endCxn id="59" idx="3"/>
          </p:cNvCxnSpPr>
          <p:nvPr/>
        </p:nvCxnSpPr>
        <p:spPr>
          <a:xfrm flipV="1">
            <a:off x="7324948" y="3536319"/>
            <a:ext cx="1788376" cy="528118"/>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4" idx="3"/>
            <a:endCxn id="34" idx="3"/>
          </p:cNvCxnSpPr>
          <p:nvPr/>
        </p:nvCxnSpPr>
        <p:spPr>
          <a:xfrm>
            <a:off x="7324948" y="4064437"/>
            <a:ext cx="1785764" cy="770777"/>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4" idx="3"/>
            <a:endCxn id="69" idx="1"/>
          </p:cNvCxnSpPr>
          <p:nvPr/>
        </p:nvCxnSpPr>
        <p:spPr>
          <a:xfrm>
            <a:off x="7324948" y="4064437"/>
            <a:ext cx="1786634" cy="2067003"/>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999271" y="3234863"/>
            <a:ext cx="1156286" cy="1119874"/>
            <a:chOff x="1999271" y="3187432"/>
            <a:chExt cx="1156286" cy="1119874"/>
          </a:xfrm>
        </p:grpSpPr>
        <p:pic>
          <p:nvPicPr>
            <p:cNvPr id="15" name="Picture 1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271" y="3187432"/>
              <a:ext cx="548548" cy="548548"/>
            </a:xfrm>
            <a:prstGeom prst="rect">
              <a:avLst/>
            </a:prstGeom>
          </p:spPr>
        </p:pic>
        <p:pic>
          <p:nvPicPr>
            <p:cNvPr id="16" name="Picture 15" descr="images-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271" y="3758758"/>
              <a:ext cx="548548" cy="548548"/>
            </a:xfrm>
            <a:prstGeom prst="rect">
              <a:avLst/>
            </a:prstGeom>
          </p:spPr>
        </p:pic>
        <p:pic>
          <p:nvPicPr>
            <p:cNvPr id="19" name="Picture 18"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7009" y="3758758"/>
              <a:ext cx="548548" cy="548548"/>
            </a:xfrm>
            <a:prstGeom prst="rect">
              <a:avLst/>
            </a:prstGeom>
          </p:spPr>
        </p:pic>
        <p:pic>
          <p:nvPicPr>
            <p:cNvPr id="5" name="Picture 4"/>
            <p:cNvPicPr>
              <a:picLocks noChangeAspect="1"/>
            </p:cNvPicPr>
            <p:nvPr/>
          </p:nvPicPr>
          <p:blipFill>
            <a:blip r:embed="rId7"/>
            <a:stretch>
              <a:fillRect/>
            </a:stretch>
          </p:blipFill>
          <p:spPr>
            <a:xfrm>
              <a:off x="2596567" y="3187432"/>
              <a:ext cx="558990" cy="558990"/>
            </a:xfrm>
            <a:prstGeom prst="rect">
              <a:avLst/>
            </a:prstGeom>
          </p:spPr>
        </p:pic>
      </p:grpSp>
      <p:sp>
        <p:nvSpPr>
          <p:cNvPr id="66" name="TextBox 65"/>
          <p:cNvSpPr txBox="1"/>
          <p:nvPr/>
        </p:nvSpPr>
        <p:spPr>
          <a:xfrm>
            <a:off x="1843790" y="2057559"/>
            <a:ext cx="1240946" cy="584776"/>
          </a:xfrm>
          <a:prstGeom prst="rect">
            <a:avLst/>
          </a:prstGeom>
          <a:noFill/>
          <a:ln w="6350" cmpd="sng">
            <a:solidFill>
              <a:schemeClr val="tx1"/>
            </a:solidFill>
          </a:ln>
        </p:spPr>
        <p:txBody>
          <a:bodyPr wrap="none">
            <a:spAutoFit/>
          </a:bodyPr>
          <a:lstStyle/>
          <a:p>
            <a:pPr algn="ctr" fontAlgn="auto">
              <a:spcBef>
                <a:spcPts val="300"/>
              </a:spcBef>
              <a:spcAft>
                <a:spcPts val="1000"/>
              </a:spcAft>
              <a:defRPr/>
            </a:pPr>
            <a:r>
              <a:rPr lang="en-US" sz="1600" spc="-30" dirty="0" smtClean="0">
                <a:solidFill>
                  <a:srgbClr val="262626"/>
                </a:solidFill>
                <a:latin typeface="Salesforce Sans"/>
                <a:ea typeface="ＭＳ Ｐゴシック" charset="0"/>
                <a:cs typeface="ＭＳ Ｐゴシック" charset="0"/>
              </a:rPr>
              <a:t>Username</a:t>
            </a:r>
            <a:br>
              <a:rPr lang="en-US" sz="1600" spc="-30" dirty="0" smtClean="0">
                <a:solidFill>
                  <a:srgbClr val="262626"/>
                </a:solidFill>
                <a:latin typeface="Salesforce Sans"/>
                <a:ea typeface="ＭＳ Ｐゴシック" charset="0"/>
                <a:cs typeface="ＭＳ Ｐゴシック" charset="0"/>
              </a:rPr>
            </a:br>
            <a:r>
              <a:rPr lang="en-US" sz="1600" spc="-30" dirty="0" smtClean="0">
                <a:solidFill>
                  <a:srgbClr val="262626"/>
                </a:solidFill>
                <a:latin typeface="Salesforce Sans"/>
                <a:ea typeface="ＭＳ Ｐゴシック" charset="0"/>
                <a:cs typeface="ＭＳ Ｐゴシック" charset="0"/>
              </a:rPr>
              <a:t>&amp;</a:t>
            </a:r>
            <a:r>
              <a:rPr lang="en-US" sz="1600" spc="-30" dirty="0">
                <a:solidFill>
                  <a:srgbClr val="262626"/>
                </a:solidFill>
                <a:latin typeface="Salesforce Sans"/>
                <a:ea typeface="ＭＳ Ｐゴシック" charset="0"/>
                <a:cs typeface="ＭＳ Ｐゴシック" charset="0"/>
              </a:rPr>
              <a:t> </a:t>
            </a:r>
            <a:r>
              <a:rPr lang="en-US" sz="1600" spc="-30" dirty="0" smtClean="0">
                <a:solidFill>
                  <a:srgbClr val="262626"/>
                </a:solidFill>
                <a:latin typeface="Salesforce Sans"/>
                <a:ea typeface="ＭＳ Ｐゴシック" charset="0"/>
                <a:cs typeface="ＭＳ Ｐゴシック" charset="0"/>
              </a:rPr>
              <a:t>Password</a:t>
            </a:r>
            <a:endParaRPr lang="en-US" sz="1600" spc="-30" dirty="0">
              <a:solidFill>
                <a:srgbClr val="262626"/>
              </a:solidFill>
              <a:latin typeface="Salesforce Sans"/>
              <a:ea typeface="ＭＳ Ｐゴシック" charset="0"/>
              <a:cs typeface="ＭＳ Ｐゴシック" charset="0"/>
            </a:endParaRPr>
          </a:p>
        </p:txBody>
      </p:sp>
      <p:sp>
        <p:nvSpPr>
          <p:cNvPr id="93" name="TextBox 92"/>
          <p:cNvSpPr txBox="1"/>
          <p:nvPr/>
        </p:nvSpPr>
        <p:spPr>
          <a:xfrm>
            <a:off x="303008" y="1177292"/>
            <a:ext cx="869924"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Who</a:t>
            </a:r>
            <a:endParaRPr lang="en-US" sz="2400" b="1" spc="-30" dirty="0">
              <a:solidFill>
                <a:srgbClr val="262626"/>
              </a:solidFill>
              <a:latin typeface="Salesforce Sans"/>
              <a:ea typeface="ＭＳ Ｐゴシック" charset="0"/>
              <a:cs typeface="ＭＳ Ｐゴシック" charset="0"/>
            </a:endParaRPr>
          </a:p>
        </p:txBody>
      </p:sp>
      <p:sp>
        <p:nvSpPr>
          <p:cNvPr id="94" name="TextBox 93"/>
          <p:cNvSpPr txBox="1"/>
          <p:nvPr/>
        </p:nvSpPr>
        <p:spPr>
          <a:xfrm>
            <a:off x="1873492" y="1177292"/>
            <a:ext cx="1141075" cy="830997"/>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Where</a:t>
            </a:r>
            <a:br>
              <a:rPr lang="en-US" sz="2400" b="1" spc="-30" dirty="0" smtClean="0">
                <a:solidFill>
                  <a:srgbClr val="262626"/>
                </a:solidFill>
                <a:latin typeface="Salesforce Sans"/>
                <a:ea typeface="ＭＳ Ｐゴシック" charset="0"/>
                <a:cs typeface="ＭＳ Ｐゴシック" charset="0"/>
              </a:rPr>
            </a:br>
            <a:r>
              <a:rPr lang="en-US" sz="2400" b="1" spc="-30" dirty="0" smtClean="0">
                <a:solidFill>
                  <a:srgbClr val="262626"/>
                </a:solidFill>
                <a:latin typeface="Salesforce Sans"/>
                <a:ea typeface="ＭＳ Ｐゴシック" charset="0"/>
                <a:cs typeface="ＭＳ Ｐゴシック" charset="0"/>
              </a:rPr>
              <a:t>When</a:t>
            </a:r>
            <a:endParaRPr lang="en-US" sz="2400" b="1" spc="-30" dirty="0">
              <a:solidFill>
                <a:srgbClr val="262626"/>
              </a:solidFill>
              <a:latin typeface="Salesforce Sans"/>
              <a:ea typeface="ＭＳ Ｐゴシック" charset="0"/>
              <a:cs typeface="ＭＳ Ｐゴシック" charset="0"/>
            </a:endParaRPr>
          </a:p>
        </p:txBody>
      </p:sp>
      <p:sp>
        <p:nvSpPr>
          <p:cNvPr id="98" name="TextBox 97"/>
          <p:cNvSpPr txBox="1"/>
          <p:nvPr/>
        </p:nvSpPr>
        <p:spPr>
          <a:xfrm>
            <a:off x="9067438" y="1177292"/>
            <a:ext cx="966931"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What</a:t>
            </a:r>
            <a:endParaRPr lang="en-US" sz="2400" b="1" spc="-30" dirty="0">
              <a:solidFill>
                <a:srgbClr val="262626"/>
              </a:solidFill>
              <a:latin typeface="Salesforce Sans"/>
              <a:ea typeface="ＭＳ Ｐゴシック" charset="0"/>
              <a:cs typeface="ＭＳ Ｐゴシック" charset="0"/>
            </a:endParaRPr>
          </a:p>
        </p:txBody>
      </p:sp>
      <p:sp>
        <p:nvSpPr>
          <p:cNvPr id="99" name="TextBox 98"/>
          <p:cNvSpPr txBox="1"/>
          <p:nvPr/>
        </p:nvSpPr>
        <p:spPr>
          <a:xfrm>
            <a:off x="10886942" y="1177292"/>
            <a:ext cx="838691"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Why</a:t>
            </a:r>
            <a:endParaRPr lang="en-US" sz="2400" b="1" spc="-30" dirty="0">
              <a:solidFill>
                <a:srgbClr val="262626"/>
              </a:solidFill>
              <a:latin typeface="Salesforce Sans"/>
              <a:ea typeface="ＭＳ Ｐゴシック" charset="0"/>
              <a:cs typeface="ＭＳ Ｐゴシック" charset="0"/>
            </a:endParaRPr>
          </a:p>
        </p:txBody>
      </p:sp>
      <p:sp>
        <p:nvSpPr>
          <p:cNvPr id="56" name="TextBox 55"/>
          <p:cNvSpPr txBox="1"/>
          <p:nvPr/>
        </p:nvSpPr>
        <p:spPr>
          <a:xfrm>
            <a:off x="5668655" y="1177292"/>
            <a:ext cx="851515"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How</a:t>
            </a:r>
            <a:endParaRPr lang="en-US" sz="2400" b="1" spc="-30" dirty="0">
              <a:solidFill>
                <a:srgbClr val="262626"/>
              </a:solidFill>
              <a:latin typeface="Salesforce Sans"/>
              <a:ea typeface="ＭＳ Ｐゴシック" charset="0"/>
              <a:cs typeface="ＭＳ Ｐゴシック" charset="0"/>
            </a:endParaRPr>
          </a:p>
        </p:txBody>
      </p:sp>
      <p:sp>
        <p:nvSpPr>
          <p:cNvPr id="71" name="TextBox 70"/>
          <p:cNvSpPr txBox="1"/>
          <p:nvPr/>
        </p:nvSpPr>
        <p:spPr>
          <a:xfrm>
            <a:off x="119671" y="2102423"/>
            <a:ext cx="1303672"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Prospects</a:t>
            </a:r>
            <a:endParaRPr lang="en-US" sz="2000" spc="-30" dirty="0">
              <a:solidFill>
                <a:srgbClr val="7C868D"/>
              </a:solidFill>
              <a:latin typeface="Salesforce Sans"/>
              <a:ea typeface="ＭＳ Ｐゴシック" charset="0"/>
              <a:cs typeface="ＭＳ Ｐゴシック" charset="0"/>
            </a:endParaRPr>
          </a:p>
        </p:txBody>
      </p:sp>
      <p:sp>
        <p:nvSpPr>
          <p:cNvPr id="73" name="TextBox 72"/>
          <p:cNvSpPr txBox="1"/>
          <p:nvPr/>
        </p:nvSpPr>
        <p:spPr>
          <a:xfrm>
            <a:off x="58502" y="3129079"/>
            <a:ext cx="1426015"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Customers</a:t>
            </a:r>
          </a:p>
        </p:txBody>
      </p:sp>
      <p:sp>
        <p:nvSpPr>
          <p:cNvPr id="75" name="TextBox 74"/>
          <p:cNvSpPr txBox="1"/>
          <p:nvPr/>
        </p:nvSpPr>
        <p:spPr>
          <a:xfrm>
            <a:off x="165708" y="4155735"/>
            <a:ext cx="1211597"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Students</a:t>
            </a:r>
            <a:endParaRPr lang="en-US" sz="2000" spc="-30" dirty="0">
              <a:solidFill>
                <a:srgbClr val="7C868D"/>
              </a:solidFill>
              <a:latin typeface="Salesforce Sans"/>
              <a:ea typeface="ＭＳ Ｐゴシック" charset="0"/>
              <a:cs typeface="ＭＳ Ｐゴシック" charset="0"/>
            </a:endParaRPr>
          </a:p>
        </p:txBody>
      </p:sp>
      <p:sp>
        <p:nvSpPr>
          <p:cNvPr id="76" name="TextBox 75"/>
          <p:cNvSpPr txBox="1"/>
          <p:nvPr/>
        </p:nvSpPr>
        <p:spPr>
          <a:xfrm>
            <a:off x="203410" y="5182392"/>
            <a:ext cx="1136196"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Partners</a:t>
            </a:r>
            <a:endParaRPr lang="en-US" sz="2000" spc="-30" dirty="0">
              <a:solidFill>
                <a:srgbClr val="7C868D"/>
              </a:solidFill>
              <a:latin typeface="Salesforce Sans"/>
              <a:ea typeface="ＭＳ Ｐゴシック" charset="0"/>
              <a:cs typeface="ＭＳ Ｐゴシック" charset="0"/>
            </a:endParaRPr>
          </a:p>
        </p:txBody>
      </p:sp>
      <p:pic>
        <p:nvPicPr>
          <p:cNvPr id="13" name="Picture 12" descr="download.jpg"/>
          <p:cNvPicPr>
            <a:picLocks noChangeAspect="1"/>
          </p:cNvPicPr>
          <p:nvPr/>
        </p:nvPicPr>
        <p:blipFill>
          <a:blip r:embed="rId8">
            <a:extLst>
              <a:ext uri="{BEBA8EAE-BF5A-486C-A8C5-ECC9F3942E4B}">
                <a14:imgProps xmlns:a14="http://schemas.microsoft.com/office/drawing/2010/main">
                  <a14:imgLayer r:embed="rId9">
                    <a14:imgEffect>
                      <a14:backgroundRemoval t="0" b="100000" l="0" r="98104"/>
                    </a14:imgEffect>
                  </a14:imgLayer>
                </a14:imgProps>
              </a:ext>
              <a:ext uri="{28A0092B-C50C-407E-A947-70E740481C1C}">
                <a14:useLocalDpi xmlns:a14="http://schemas.microsoft.com/office/drawing/2010/main" val="0"/>
              </a:ext>
            </a:extLst>
          </a:blip>
          <a:stretch>
            <a:fillRect/>
          </a:stretch>
        </p:blipFill>
        <p:spPr>
          <a:xfrm>
            <a:off x="2111784" y="4947264"/>
            <a:ext cx="758322" cy="858953"/>
          </a:xfrm>
          <a:prstGeom prst="rect">
            <a:avLst/>
          </a:prstGeom>
        </p:spPr>
      </p:pic>
      <p:cxnSp>
        <p:nvCxnSpPr>
          <p:cNvPr id="78" name="Straight Arrow Connector 77"/>
          <p:cNvCxnSpPr>
            <a:stCxn id="13" idx="3"/>
            <a:endCxn id="4" idx="1"/>
          </p:cNvCxnSpPr>
          <p:nvPr/>
        </p:nvCxnSpPr>
        <p:spPr>
          <a:xfrm flipV="1">
            <a:off x="2870106" y="4064437"/>
            <a:ext cx="2114888" cy="1312304"/>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4" idx="1"/>
          </p:cNvCxnSpPr>
          <p:nvPr/>
        </p:nvCxnSpPr>
        <p:spPr>
          <a:xfrm>
            <a:off x="3139974" y="3825366"/>
            <a:ext cx="1845020" cy="239071"/>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4839125" y="2808825"/>
            <a:ext cx="2510574" cy="2401527"/>
            <a:chOff x="4433846" y="1787824"/>
            <a:chExt cx="3390589" cy="3243318"/>
          </a:xfrm>
        </p:grpSpPr>
        <p:pic>
          <p:nvPicPr>
            <p:cNvPr id="82" name="Picture 26"/>
            <p:cNvPicPr>
              <a:picLocks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491615" y="1787824"/>
              <a:ext cx="3238355" cy="324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84" name="Picture 28"/>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l="4227" t="49505" r="9113" b="17699"/>
            <a:stretch/>
          </p:blipFill>
          <p:spPr bwMode="auto">
            <a:xfrm>
              <a:off x="4433846" y="3606191"/>
              <a:ext cx="3390589" cy="13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5" name="Rectangle 29"/>
            <p:cNvSpPr>
              <a:spLocks/>
            </p:cNvSpPr>
            <p:nvPr/>
          </p:nvSpPr>
          <p:spPr bwMode="auto">
            <a:xfrm>
              <a:off x="5375350" y="4089456"/>
              <a:ext cx="1628440" cy="611020"/>
            </a:xfrm>
            <a:prstGeom prst="rect">
              <a:avLst/>
            </a:prstGeom>
            <a:noFill/>
            <a:ln>
              <a:noFill/>
            </a:ln>
            <a:effectLst>
              <a:outerShdw blurRad="266700"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pPr algn="ctr">
                <a:lnSpc>
                  <a:spcPct val="80000"/>
                </a:lnSpc>
              </a:pPr>
              <a:r>
                <a:rPr lang="en-US" dirty="0" smtClean="0">
                  <a:solidFill>
                    <a:srgbClr val="FFFFFF"/>
                  </a:solidFill>
                  <a:latin typeface="Salesforce Sans"/>
                  <a:ea typeface="ＭＳ Ｐゴシック" charset="0"/>
                  <a:cs typeface="Salesforce Sans"/>
                </a:rPr>
                <a:t>Delighted</a:t>
              </a:r>
              <a:r>
                <a:rPr lang="en-US" dirty="0">
                  <a:solidFill>
                    <a:srgbClr val="FFFFFF"/>
                  </a:solidFill>
                  <a:latin typeface="Salesforce Sans"/>
                  <a:ea typeface="ＭＳ Ｐゴシック" charset="0"/>
                  <a:cs typeface="Salesforce Sans"/>
                </a:rPr>
                <a:t/>
              </a:r>
              <a:br>
                <a:rPr lang="en-US" dirty="0">
                  <a:solidFill>
                    <a:srgbClr val="FFFFFF"/>
                  </a:solidFill>
                  <a:latin typeface="Salesforce Sans"/>
                  <a:ea typeface="ＭＳ Ｐゴシック" charset="0"/>
                  <a:cs typeface="Salesforce Sans"/>
                </a:rPr>
              </a:br>
              <a:r>
                <a:rPr lang="en-US" b="1" dirty="0">
                  <a:solidFill>
                    <a:srgbClr val="FFFFFF"/>
                  </a:solidFill>
                  <a:latin typeface="Salesforce Sans"/>
                  <a:ea typeface="ＭＳ Ｐゴシック" charset="0"/>
                  <a:cs typeface="Salesforce Sans"/>
                  <a:sym typeface="VAG Rounded Std Bold" charset="0"/>
                </a:rPr>
                <a:t>Customers</a:t>
              </a:r>
            </a:p>
          </p:txBody>
        </p:sp>
      </p:grpSp>
      <p:sp>
        <p:nvSpPr>
          <p:cNvPr id="86" name="TextBox 85"/>
          <p:cNvSpPr txBox="1"/>
          <p:nvPr/>
        </p:nvSpPr>
        <p:spPr>
          <a:xfrm>
            <a:off x="10453458" y="2159526"/>
            <a:ext cx="1648123" cy="707886"/>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Increased</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Engagement</a:t>
            </a:r>
            <a:endParaRPr lang="en-US" sz="2000" spc="-30" dirty="0">
              <a:solidFill>
                <a:srgbClr val="7C868D"/>
              </a:solidFill>
              <a:latin typeface="Salesforce Sans"/>
              <a:ea typeface="ＭＳ Ｐゴシック" charset="0"/>
              <a:cs typeface="ＭＳ Ｐゴシック" charset="0"/>
            </a:endParaRPr>
          </a:p>
        </p:txBody>
      </p:sp>
      <p:sp>
        <p:nvSpPr>
          <p:cNvPr id="87" name="TextBox 86"/>
          <p:cNvSpPr txBox="1"/>
          <p:nvPr/>
        </p:nvSpPr>
        <p:spPr>
          <a:xfrm>
            <a:off x="10355609" y="3138827"/>
            <a:ext cx="1843820" cy="707886"/>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Omni-channel</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Experiences</a:t>
            </a:r>
            <a:endParaRPr lang="en-US" sz="2000" spc="-30" dirty="0">
              <a:solidFill>
                <a:srgbClr val="7C868D"/>
              </a:solidFill>
              <a:latin typeface="Salesforce Sans"/>
              <a:ea typeface="ＭＳ Ｐゴシック" charset="0"/>
              <a:cs typeface="ＭＳ Ｐゴシック" charset="0"/>
            </a:endParaRPr>
          </a:p>
        </p:txBody>
      </p:sp>
      <p:sp>
        <p:nvSpPr>
          <p:cNvPr id="88" name="TextBox 87"/>
          <p:cNvSpPr txBox="1"/>
          <p:nvPr/>
        </p:nvSpPr>
        <p:spPr>
          <a:xfrm>
            <a:off x="10434981" y="4118128"/>
            <a:ext cx="1685077" cy="1015663"/>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Convenience </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&amp;</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Control</a:t>
            </a:r>
            <a:endParaRPr lang="en-US" sz="2000" spc="-30" dirty="0">
              <a:solidFill>
                <a:srgbClr val="7C868D"/>
              </a:solidFill>
              <a:latin typeface="Salesforce Sans"/>
              <a:ea typeface="ＭＳ Ｐゴシック" charset="0"/>
              <a:cs typeface="ＭＳ Ｐゴシック" charset="0"/>
            </a:endParaRPr>
          </a:p>
        </p:txBody>
      </p:sp>
      <p:sp>
        <p:nvSpPr>
          <p:cNvPr id="89" name="TextBox 88"/>
          <p:cNvSpPr txBox="1"/>
          <p:nvPr/>
        </p:nvSpPr>
        <p:spPr>
          <a:xfrm>
            <a:off x="10754945" y="5405207"/>
            <a:ext cx="1045148"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Growth</a:t>
            </a:r>
            <a:endParaRPr lang="en-US" sz="2000" spc="-30" dirty="0">
              <a:solidFill>
                <a:srgbClr val="7C868D"/>
              </a:solidFill>
              <a:latin typeface="Salesforce Sans"/>
              <a:ea typeface="ＭＳ Ｐゴシック" charset="0"/>
              <a:cs typeface="ＭＳ Ｐゴシック" charset="0"/>
            </a:endParaRPr>
          </a:p>
        </p:txBody>
      </p:sp>
    </p:spTree>
    <p:extLst>
      <p:ext uri="{BB962C8B-B14F-4D97-AF65-F5344CB8AC3E}">
        <p14:creationId xmlns:p14="http://schemas.microsoft.com/office/powerpoint/2010/main" val="355381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view of the customer as a vehicle to greater service</a:t>
            </a:r>
          </a:p>
        </p:txBody>
      </p:sp>
      <p:sp>
        <p:nvSpPr>
          <p:cNvPr id="6" name="Text Placeholder 5"/>
          <p:cNvSpPr>
            <a:spLocks noGrp="1"/>
          </p:cNvSpPr>
          <p:nvPr>
            <p:ph type="body" sz="quarter" idx="16"/>
          </p:nvPr>
        </p:nvSpPr>
        <p:spPr/>
        <p:txBody>
          <a:bodyPr/>
          <a:lstStyle/>
          <a:p>
            <a:endParaRPr lang="en-US"/>
          </a:p>
        </p:txBody>
      </p:sp>
      <p:pic>
        <p:nvPicPr>
          <p:cNvPr id="4" name="Picture 3" descr="sfdc_360w_logo.png"/>
          <p:cNvPicPr>
            <a:picLocks noChangeAspect="1"/>
          </p:cNvPicPr>
          <p:nvPr/>
        </p:nvPicPr>
        <p:blipFill rotWithShape="1">
          <a:blip r:embed="rId2">
            <a:extLst>
              <a:ext uri="{28A0092B-C50C-407E-A947-70E740481C1C}">
                <a14:useLocalDpi xmlns:a14="http://schemas.microsoft.com/office/drawing/2010/main" val="0"/>
              </a:ext>
            </a:extLst>
          </a:blip>
          <a:srcRect l="9127" r="10745"/>
          <a:stretch/>
        </p:blipFill>
        <p:spPr>
          <a:xfrm>
            <a:off x="4984994" y="3131562"/>
            <a:ext cx="2339954" cy="1865749"/>
          </a:xfrm>
          <a:prstGeom prst="rect">
            <a:avLst/>
          </a:prstGeom>
        </p:spPr>
      </p:pic>
      <p:grpSp>
        <p:nvGrpSpPr>
          <p:cNvPr id="22" name="Group 10"/>
          <p:cNvGrpSpPr>
            <a:grpSpLocks noChangeAspect="1"/>
          </p:cNvGrpSpPr>
          <p:nvPr/>
        </p:nvGrpSpPr>
        <p:grpSpPr bwMode="auto">
          <a:xfrm>
            <a:off x="9113324" y="3076451"/>
            <a:ext cx="910917" cy="914400"/>
            <a:chOff x="4106002" y="5273542"/>
            <a:chExt cx="828935" cy="833705"/>
          </a:xfrm>
        </p:grpSpPr>
        <p:sp>
          <p:nvSpPr>
            <p:cNvPr id="59" name="Freeform 16"/>
            <p:cNvSpPr>
              <a:spLocks noChangeArrowheads="1"/>
            </p:cNvSpPr>
            <p:nvPr/>
          </p:nvSpPr>
          <p:spPr bwMode="auto">
            <a:xfrm>
              <a:off x="4106002" y="5273542"/>
              <a:ext cx="828935" cy="833705"/>
            </a:xfrm>
            <a:custGeom>
              <a:avLst/>
              <a:gdLst>
                <a:gd name="T0" fmla="*/ 3064 w 3065"/>
                <a:gd name="T1" fmla="*/ 1551 h 3084"/>
                <a:gd name="T2" fmla="*/ 3064 w 3065"/>
                <a:gd name="T3" fmla="*/ 1551 h 3084"/>
                <a:gd name="T4" fmla="*/ 1532 w 3065"/>
                <a:gd name="T5" fmla="*/ 3083 h 3084"/>
                <a:gd name="T6" fmla="*/ 0 w 3065"/>
                <a:gd name="T7" fmla="*/ 1551 h 3084"/>
                <a:gd name="T8" fmla="*/ 1532 w 3065"/>
                <a:gd name="T9" fmla="*/ 0 h 3084"/>
                <a:gd name="T10" fmla="*/ 3064 w 3065"/>
                <a:gd name="T11" fmla="*/ 1551 h 3084"/>
              </a:gdLst>
              <a:ahLst/>
              <a:cxnLst>
                <a:cxn ang="0">
                  <a:pos x="T0" y="T1"/>
                </a:cxn>
                <a:cxn ang="0">
                  <a:pos x="T2" y="T3"/>
                </a:cxn>
                <a:cxn ang="0">
                  <a:pos x="T4" y="T5"/>
                </a:cxn>
                <a:cxn ang="0">
                  <a:pos x="T6" y="T7"/>
                </a:cxn>
                <a:cxn ang="0">
                  <a:pos x="T8" y="T9"/>
                </a:cxn>
                <a:cxn ang="0">
                  <a:pos x="T10" y="T11"/>
                </a:cxn>
              </a:cxnLst>
              <a:rect l="0" t="0" r="r" b="b"/>
              <a:pathLst>
                <a:path w="3065" h="3084">
                  <a:moveTo>
                    <a:pt x="3064" y="1551"/>
                  </a:moveTo>
                  <a:lnTo>
                    <a:pt x="3064" y="1551"/>
                  </a:lnTo>
                  <a:cubicBezTo>
                    <a:pt x="3064" y="2390"/>
                    <a:pt x="2390" y="3083"/>
                    <a:pt x="1532" y="3083"/>
                  </a:cubicBezTo>
                  <a:cubicBezTo>
                    <a:pt x="693" y="3083"/>
                    <a:pt x="0" y="2390"/>
                    <a:pt x="0" y="1551"/>
                  </a:cubicBezTo>
                  <a:cubicBezTo>
                    <a:pt x="0" y="694"/>
                    <a:pt x="693" y="0"/>
                    <a:pt x="1532" y="0"/>
                  </a:cubicBezTo>
                  <a:cubicBezTo>
                    <a:pt x="2390" y="0"/>
                    <a:pt x="3064" y="694"/>
                    <a:pt x="3064" y="1551"/>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60" name="Group 157"/>
            <p:cNvGrpSpPr>
              <a:grpSpLocks/>
            </p:cNvGrpSpPr>
            <p:nvPr/>
          </p:nvGrpSpPr>
          <p:grpSpPr bwMode="auto">
            <a:xfrm>
              <a:off x="4397024" y="5436943"/>
              <a:ext cx="251662" cy="508095"/>
              <a:chOff x="1789113" y="2635250"/>
              <a:chExt cx="334962" cy="676275"/>
            </a:xfrm>
          </p:grpSpPr>
          <p:sp>
            <p:nvSpPr>
              <p:cNvPr id="61" name="Freeform 17"/>
              <p:cNvSpPr>
                <a:spLocks noChangeArrowheads="1"/>
              </p:cNvSpPr>
              <p:nvPr/>
            </p:nvSpPr>
            <p:spPr bwMode="auto">
              <a:xfrm>
                <a:off x="1924940" y="3237856"/>
                <a:ext cx="52740" cy="52842"/>
              </a:xfrm>
              <a:custGeom>
                <a:avLst/>
                <a:gdLst>
                  <a:gd name="T0" fmla="*/ 146 w 147"/>
                  <a:gd name="T1" fmla="*/ 73 h 147"/>
                  <a:gd name="T2" fmla="*/ 146 w 147"/>
                  <a:gd name="T3" fmla="*/ 73 h 147"/>
                  <a:gd name="T4" fmla="*/ 73 w 147"/>
                  <a:gd name="T5" fmla="*/ 146 h 147"/>
                  <a:gd name="T6" fmla="*/ 0 w 147"/>
                  <a:gd name="T7" fmla="*/ 73 h 147"/>
                  <a:gd name="T8" fmla="*/ 73 w 147"/>
                  <a:gd name="T9" fmla="*/ 0 h 147"/>
                  <a:gd name="T10" fmla="*/ 146 w 147"/>
                  <a:gd name="T11" fmla="*/ 73 h 147"/>
                </a:gdLst>
                <a:ahLst/>
                <a:cxnLst>
                  <a:cxn ang="0">
                    <a:pos x="T0" y="T1"/>
                  </a:cxn>
                  <a:cxn ang="0">
                    <a:pos x="T2" y="T3"/>
                  </a:cxn>
                  <a:cxn ang="0">
                    <a:pos x="T4" y="T5"/>
                  </a:cxn>
                  <a:cxn ang="0">
                    <a:pos x="T6" y="T7"/>
                  </a:cxn>
                  <a:cxn ang="0">
                    <a:pos x="T8" y="T9"/>
                  </a:cxn>
                  <a:cxn ang="0">
                    <a:pos x="T10" y="T11"/>
                  </a:cxn>
                </a:cxnLst>
                <a:rect l="0" t="0" r="r" b="b"/>
                <a:pathLst>
                  <a:path w="147" h="147">
                    <a:moveTo>
                      <a:pt x="146" y="73"/>
                    </a:moveTo>
                    <a:lnTo>
                      <a:pt x="146" y="73"/>
                    </a:lnTo>
                    <a:cubicBezTo>
                      <a:pt x="146" y="109"/>
                      <a:pt x="110" y="146"/>
                      <a:pt x="73" y="146"/>
                    </a:cubicBezTo>
                    <a:cubicBezTo>
                      <a:pt x="37" y="146"/>
                      <a:pt x="0" y="109"/>
                      <a:pt x="0" y="73"/>
                    </a:cubicBezTo>
                    <a:cubicBezTo>
                      <a:pt x="0" y="36"/>
                      <a:pt x="37" y="0"/>
                      <a:pt x="73" y="0"/>
                    </a:cubicBezTo>
                    <a:cubicBezTo>
                      <a:pt x="110" y="0"/>
                      <a:pt x="146" y="36"/>
                      <a:pt x="146" y="73"/>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2" name="Freeform 18"/>
              <p:cNvSpPr>
                <a:spLocks noChangeArrowheads="1"/>
              </p:cNvSpPr>
              <p:nvPr/>
            </p:nvSpPr>
            <p:spPr bwMode="auto">
              <a:xfrm>
                <a:off x="1924940" y="2673514"/>
                <a:ext cx="52740" cy="6340"/>
              </a:xfrm>
              <a:custGeom>
                <a:avLst/>
                <a:gdLst>
                  <a:gd name="T0" fmla="*/ 146 w 147"/>
                  <a:gd name="T1" fmla="*/ 0 h 19"/>
                  <a:gd name="T2" fmla="*/ 146 w 147"/>
                  <a:gd name="T3" fmla="*/ 0 h 19"/>
                  <a:gd name="T4" fmla="*/ 146 w 147"/>
                  <a:gd name="T5" fmla="*/ 18 h 19"/>
                  <a:gd name="T6" fmla="*/ 0 w 147"/>
                  <a:gd name="T7" fmla="*/ 18 h 19"/>
                  <a:gd name="T8" fmla="*/ 0 w 147"/>
                  <a:gd name="T9" fmla="*/ 0 h 19"/>
                  <a:gd name="T10" fmla="*/ 0 w 147"/>
                  <a:gd name="T11" fmla="*/ 0 h 19"/>
                  <a:gd name="T12" fmla="*/ 0 w 147"/>
                  <a:gd name="T13" fmla="*/ 0 h 19"/>
                  <a:gd name="T14" fmla="*/ 146 w 147"/>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9">
                    <a:moveTo>
                      <a:pt x="146" y="0"/>
                    </a:moveTo>
                    <a:lnTo>
                      <a:pt x="146" y="0"/>
                    </a:lnTo>
                    <a:cubicBezTo>
                      <a:pt x="146" y="18"/>
                      <a:pt x="146" y="18"/>
                      <a:pt x="146" y="18"/>
                    </a:cubicBezTo>
                    <a:cubicBezTo>
                      <a:pt x="0" y="18"/>
                      <a:pt x="0" y="18"/>
                      <a:pt x="0" y="18"/>
                    </a:cubicBezTo>
                    <a:cubicBezTo>
                      <a:pt x="0" y="18"/>
                      <a:pt x="0" y="18"/>
                      <a:pt x="0" y="0"/>
                    </a:cubicBezTo>
                    <a:lnTo>
                      <a:pt x="0" y="0"/>
                    </a:lnTo>
                    <a:lnTo>
                      <a:pt x="0" y="0"/>
                    </a:lnTo>
                    <a:cubicBezTo>
                      <a:pt x="146" y="0"/>
                      <a:pt x="146" y="0"/>
                      <a:pt x="146" y="0"/>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3" name="Freeform 20"/>
              <p:cNvSpPr>
                <a:spLocks noChangeArrowheads="1"/>
              </p:cNvSpPr>
              <p:nvPr/>
            </p:nvSpPr>
            <p:spPr bwMode="auto">
              <a:xfrm>
                <a:off x="1905954" y="2825696"/>
                <a:ext cx="67507" cy="317046"/>
              </a:xfrm>
              <a:custGeom>
                <a:avLst/>
                <a:gdLst>
                  <a:gd name="T0" fmla="*/ 165 w 184"/>
                  <a:gd name="T1" fmla="*/ 0 h 876"/>
                  <a:gd name="T2" fmla="*/ 165 w 184"/>
                  <a:gd name="T3" fmla="*/ 0 h 876"/>
                  <a:gd name="T4" fmla="*/ 165 w 184"/>
                  <a:gd name="T5" fmla="*/ 0 h 876"/>
                  <a:gd name="T6" fmla="*/ 165 w 184"/>
                  <a:gd name="T7" fmla="*/ 0 h 876"/>
                  <a:gd name="T8" fmla="*/ 128 w 184"/>
                  <a:gd name="T9" fmla="*/ 0 h 876"/>
                  <a:gd name="T10" fmla="*/ 0 w 184"/>
                  <a:gd name="T11" fmla="*/ 91 h 876"/>
                  <a:gd name="T12" fmla="*/ 0 w 184"/>
                  <a:gd name="T13" fmla="*/ 164 h 876"/>
                  <a:gd name="T14" fmla="*/ 110 w 184"/>
                  <a:gd name="T15" fmla="*/ 91 h 876"/>
                  <a:gd name="T16" fmla="*/ 110 w 184"/>
                  <a:gd name="T17" fmla="*/ 875 h 876"/>
                  <a:gd name="T18" fmla="*/ 146 w 184"/>
                  <a:gd name="T19" fmla="*/ 875 h 876"/>
                  <a:gd name="T20" fmla="*/ 183 w 184"/>
                  <a:gd name="T21" fmla="*/ 820 h 876"/>
                  <a:gd name="T22" fmla="*/ 183 w 184"/>
                  <a:gd name="T23" fmla="*/ 0 h 876"/>
                  <a:gd name="T24" fmla="*/ 165 w 184"/>
                  <a:gd name="T25"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876">
                    <a:moveTo>
                      <a:pt x="165" y="0"/>
                    </a:moveTo>
                    <a:lnTo>
                      <a:pt x="165" y="0"/>
                    </a:lnTo>
                    <a:lnTo>
                      <a:pt x="165" y="0"/>
                    </a:lnTo>
                    <a:lnTo>
                      <a:pt x="165" y="0"/>
                    </a:lnTo>
                    <a:cubicBezTo>
                      <a:pt x="128" y="0"/>
                      <a:pt x="128" y="0"/>
                      <a:pt x="128" y="0"/>
                    </a:cubicBezTo>
                    <a:cubicBezTo>
                      <a:pt x="0" y="91"/>
                      <a:pt x="0" y="91"/>
                      <a:pt x="0" y="91"/>
                    </a:cubicBezTo>
                    <a:cubicBezTo>
                      <a:pt x="0" y="164"/>
                      <a:pt x="0" y="164"/>
                      <a:pt x="0" y="164"/>
                    </a:cubicBezTo>
                    <a:cubicBezTo>
                      <a:pt x="110" y="91"/>
                      <a:pt x="110" y="91"/>
                      <a:pt x="110" y="91"/>
                    </a:cubicBezTo>
                    <a:cubicBezTo>
                      <a:pt x="110" y="875"/>
                      <a:pt x="110" y="875"/>
                      <a:pt x="110" y="875"/>
                    </a:cubicBezTo>
                    <a:cubicBezTo>
                      <a:pt x="146" y="875"/>
                      <a:pt x="146" y="875"/>
                      <a:pt x="146" y="875"/>
                    </a:cubicBezTo>
                    <a:cubicBezTo>
                      <a:pt x="165" y="875"/>
                      <a:pt x="183" y="857"/>
                      <a:pt x="183" y="820"/>
                    </a:cubicBezTo>
                    <a:cubicBezTo>
                      <a:pt x="183" y="0"/>
                      <a:pt x="183" y="0"/>
                      <a:pt x="183" y="0"/>
                    </a:cubicBezTo>
                    <a:lnTo>
                      <a:pt x="165"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64" name="Freeform 64"/>
              <p:cNvSpPr>
                <a:spLocks noChangeArrowheads="1"/>
              </p:cNvSpPr>
              <p:nvPr/>
            </p:nvSpPr>
            <p:spPr bwMode="auto">
              <a:xfrm>
                <a:off x="1789926" y="2635468"/>
                <a:ext cx="333314" cy="676366"/>
              </a:xfrm>
              <a:custGeom>
                <a:avLst/>
                <a:gdLst>
                  <a:gd name="T0" fmla="*/ 785 w 932"/>
                  <a:gd name="T1" fmla="*/ 0 h 1879"/>
                  <a:gd name="T2" fmla="*/ 785 w 932"/>
                  <a:gd name="T3" fmla="*/ 0 h 1879"/>
                  <a:gd name="T4" fmla="*/ 128 w 932"/>
                  <a:gd name="T5" fmla="*/ 0 h 1879"/>
                  <a:gd name="T6" fmla="*/ 0 w 932"/>
                  <a:gd name="T7" fmla="*/ 146 h 1879"/>
                  <a:gd name="T8" fmla="*/ 0 w 932"/>
                  <a:gd name="T9" fmla="*/ 1751 h 1879"/>
                  <a:gd name="T10" fmla="*/ 128 w 932"/>
                  <a:gd name="T11" fmla="*/ 1878 h 1879"/>
                  <a:gd name="T12" fmla="*/ 785 w 932"/>
                  <a:gd name="T13" fmla="*/ 1878 h 1879"/>
                  <a:gd name="T14" fmla="*/ 931 w 932"/>
                  <a:gd name="T15" fmla="*/ 1751 h 1879"/>
                  <a:gd name="T16" fmla="*/ 931 w 932"/>
                  <a:gd name="T17" fmla="*/ 146 h 1879"/>
                  <a:gd name="T18" fmla="*/ 785 w 932"/>
                  <a:gd name="T19" fmla="*/ 0 h 1879"/>
                  <a:gd name="T20" fmla="*/ 383 w 932"/>
                  <a:gd name="T21" fmla="*/ 109 h 1879"/>
                  <a:gd name="T22" fmla="*/ 383 w 932"/>
                  <a:gd name="T23" fmla="*/ 109 h 1879"/>
                  <a:gd name="T24" fmla="*/ 529 w 932"/>
                  <a:gd name="T25" fmla="*/ 109 h 1879"/>
                  <a:gd name="T26" fmla="*/ 529 w 932"/>
                  <a:gd name="T27" fmla="*/ 109 h 1879"/>
                  <a:gd name="T28" fmla="*/ 529 w 932"/>
                  <a:gd name="T29" fmla="*/ 127 h 1879"/>
                  <a:gd name="T30" fmla="*/ 383 w 932"/>
                  <a:gd name="T31" fmla="*/ 127 h 1879"/>
                  <a:gd name="T32" fmla="*/ 383 w 932"/>
                  <a:gd name="T33" fmla="*/ 109 h 1879"/>
                  <a:gd name="T34" fmla="*/ 456 w 932"/>
                  <a:gd name="T35" fmla="*/ 1824 h 1879"/>
                  <a:gd name="T36" fmla="*/ 456 w 932"/>
                  <a:gd name="T37" fmla="*/ 1824 h 1879"/>
                  <a:gd name="T38" fmla="*/ 383 w 932"/>
                  <a:gd name="T39" fmla="*/ 1751 h 1879"/>
                  <a:gd name="T40" fmla="*/ 456 w 932"/>
                  <a:gd name="T41" fmla="*/ 1678 h 1879"/>
                  <a:gd name="T42" fmla="*/ 529 w 932"/>
                  <a:gd name="T43" fmla="*/ 1751 h 1879"/>
                  <a:gd name="T44" fmla="*/ 456 w 932"/>
                  <a:gd name="T45" fmla="*/ 1824 h 1879"/>
                  <a:gd name="T46" fmla="*/ 858 w 932"/>
                  <a:gd name="T47" fmla="*/ 1623 h 1879"/>
                  <a:gd name="T48" fmla="*/ 858 w 932"/>
                  <a:gd name="T49" fmla="*/ 1623 h 1879"/>
                  <a:gd name="T50" fmla="*/ 55 w 932"/>
                  <a:gd name="T51" fmla="*/ 1623 h 1879"/>
                  <a:gd name="T52" fmla="*/ 55 w 932"/>
                  <a:gd name="T53" fmla="*/ 273 h 1879"/>
                  <a:gd name="T54" fmla="*/ 858 w 932"/>
                  <a:gd name="T55" fmla="*/ 273 h 1879"/>
                  <a:gd name="T56" fmla="*/ 858 w 932"/>
                  <a:gd name="T57" fmla="*/ 162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2" h="1879">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5" name="Group 11"/>
          <p:cNvGrpSpPr>
            <a:grpSpLocks noChangeAspect="1"/>
          </p:cNvGrpSpPr>
          <p:nvPr/>
        </p:nvGrpSpPr>
        <p:grpSpPr bwMode="auto">
          <a:xfrm>
            <a:off x="9111582" y="1777556"/>
            <a:ext cx="914400" cy="914400"/>
            <a:chOff x="7831624" y="5273542"/>
            <a:chExt cx="833706" cy="833705"/>
          </a:xfrm>
        </p:grpSpPr>
        <p:sp>
          <p:nvSpPr>
            <p:cNvPr id="43" name="Freeform 21"/>
            <p:cNvSpPr>
              <a:spLocks noChangeArrowheads="1"/>
            </p:cNvSpPr>
            <p:nvPr/>
          </p:nvSpPr>
          <p:spPr bwMode="auto">
            <a:xfrm>
              <a:off x="7831624" y="5273542"/>
              <a:ext cx="833706" cy="833705"/>
            </a:xfrm>
            <a:custGeom>
              <a:avLst/>
              <a:gdLst>
                <a:gd name="T0" fmla="*/ 3083 w 3084"/>
                <a:gd name="T1" fmla="*/ 1551 h 3084"/>
                <a:gd name="T2" fmla="*/ 3083 w 3084"/>
                <a:gd name="T3" fmla="*/ 1551 h 3084"/>
                <a:gd name="T4" fmla="*/ 1551 w 3084"/>
                <a:gd name="T5" fmla="*/ 3083 h 3084"/>
                <a:gd name="T6" fmla="*/ 0 w 3084"/>
                <a:gd name="T7" fmla="*/ 1551 h 3084"/>
                <a:gd name="T8" fmla="*/ 1551 w 3084"/>
                <a:gd name="T9" fmla="*/ 0 h 3084"/>
                <a:gd name="T10" fmla="*/ 3083 w 3084"/>
                <a:gd name="T11" fmla="*/ 1551 h 3084"/>
              </a:gdLst>
              <a:ahLst/>
              <a:cxnLst>
                <a:cxn ang="0">
                  <a:pos x="T0" y="T1"/>
                </a:cxn>
                <a:cxn ang="0">
                  <a:pos x="T2" y="T3"/>
                </a:cxn>
                <a:cxn ang="0">
                  <a:pos x="T4" y="T5"/>
                </a:cxn>
                <a:cxn ang="0">
                  <a:pos x="T6" y="T7"/>
                </a:cxn>
                <a:cxn ang="0">
                  <a:pos x="T8" y="T9"/>
                </a:cxn>
                <a:cxn ang="0">
                  <a:pos x="T10" y="T11"/>
                </a:cxn>
              </a:cxnLst>
              <a:rect l="0" t="0" r="r" b="b"/>
              <a:pathLst>
                <a:path w="3084" h="3084">
                  <a:moveTo>
                    <a:pt x="3083" y="1551"/>
                  </a:moveTo>
                  <a:lnTo>
                    <a:pt x="3083" y="1551"/>
                  </a:lnTo>
                  <a:cubicBezTo>
                    <a:pt x="3083" y="2408"/>
                    <a:pt x="2390" y="3083"/>
                    <a:pt x="1551" y="3083"/>
                  </a:cubicBezTo>
                  <a:cubicBezTo>
                    <a:pt x="693" y="3083"/>
                    <a:pt x="0" y="2408"/>
                    <a:pt x="0" y="1551"/>
                  </a:cubicBezTo>
                  <a:cubicBezTo>
                    <a:pt x="0" y="694"/>
                    <a:pt x="693" y="0"/>
                    <a:pt x="1551" y="0"/>
                  </a:cubicBezTo>
                  <a:cubicBezTo>
                    <a:pt x="2390" y="0"/>
                    <a:pt x="3083" y="694"/>
                    <a:pt x="3083" y="1551"/>
                  </a:cubicBezTo>
                </a:path>
              </a:pathLst>
            </a:custGeom>
            <a:solidFill>
              <a:srgbClr val="F0C31A"/>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nvGrpSpPr>
            <p:cNvPr id="44" name="Group 148"/>
            <p:cNvGrpSpPr>
              <a:grpSpLocks/>
            </p:cNvGrpSpPr>
            <p:nvPr/>
          </p:nvGrpSpPr>
          <p:grpSpPr bwMode="auto">
            <a:xfrm>
              <a:off x="7935391" y="5510891"/>
              <a:ext cx="626174" cy="364970"/>
              <a:chOff x="5281613" y="2733675"/>
              <a:chExt cx="833437" cy="485775"/>
            </a:xfrm>
          </p:grpSpPr>
          <p:sp>
            <p:nvSpPr>
              <p:cNvPr id="45" name="Freeform 22"/>
              <p:cNvSpPr>
                <a:spLocks noChangeArrowheads="1"/>
              </p:cNvSpPr>
              <p:nvPr/>
            </p:nvSpPr>
            <p:spPr bwMode="auto">
              <a:xfrm>
                <a:off x="5872705" y="2969424"/>
                <a:ext cx="243068" cy="131046"/>
              </a:xfrm>
              <a:custGeom>
                <a:avLst/>
                <a:gdLst>
                  <a:gd name="T0" fmla="*/ 675 w 676"/>
                  <a:gd name="T1" fmla="*/ 109 h 365"/>
                  <a:gd name="T2" fmla="*/ 675 w 676"/>
                  <a:gd name="T3" fmla="*/ 109 h 365"/>
                  <a:gd name="T4" fmla="*/ 656 w 676"/>
                  <a:gd name="T5" fmla="*/ 91 h 365"/>
                  <a:gd name="T6" fmla="*/ 474 w 676"/>
                  <a:gd name="T7" fmla="*/ 18 h 365"/>
                  <a:gd name="T8" fmla="*/ 437 w 676"/>
                  <a:gd name="T9" fmla="*/ 18 h 365"/>
                  <a:gd name="T10" fmla="*/ 346 w 676"/>
                  <a:gd name="T11" fmla="*/ 164 h 365"/>
                  <a:gd name="T12" fmla="*/ 310 w 676"/>
                  <a:gd name="T13" fmla="*/ 164 h 365"/>
                  <a:gd name="T14" fmla="*/ 219 w 676"/>
                  <a:gd name="T15" fmla="*/ 18 h 365"/>
                  <a:gd name="T16" fmla="*/ 182 w 676"/>
                  <a:gd name="T17" fmla="*/ 18 h 365"/>
                  <a:gd name="T18" fmla="*/ 18 w 676"/>
                  <a:gd name="T19" fmla="*/ 72 h 365"/>
                  <a:gd name="T20" fmla="*/ 18 w 676"/>
                  <a:gd name="T21" fmla="*/ 91 h 365"/>
                  <a:gd name="T22" fmla="*/ 146 w 676"/>
                  <a:gd name="T23" fmla="*/ 145 h 365"/>
                  <a:gd name="T24" fmla="*/ 182 w 676"/>
                  <a:gd name="T25" fmla="*/ 182 h 365"/>
                  <a:gd name="T26" fmla="*/ 182 w 676"/>
                  <a:gd name="T27" fmla="*/ 328 h 365"/>
                  <a:gd name="T28" fmla="*/ 201 w 676"/>
                  <a:gd name="T29" fmla="*/ 364 h 365"/>
                  <a:gd name="T30" fmla="*/ 310 w 676"/>
                  <a:gd name="T31" fmla="*/ 364 h 365"/>
                  <a:gd name="T32" fmla="*/ 346 w 676"/>
                  <a:gd name="T33" fmla="*/ 364 h 365"/>
                  <a:gd name="T34" fmla="*/ 656 w 676"/>
                  <a:gd name="T35" fmla="*/ 364 h 365"/>
                  <a:gd name="T36" fmla="*/ 675 w 676"/>
                  <a:gd name="T37" fmla="*/ 328 h 365"/>
                  <a:gd name="T38" fmla="*/ 675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675" y="109"/>
                    </a:moveTo>
                    <a:lnTo>
                      <a:pt x="675" y="109"/>
                    </a:lnTo>
                    <a:cubicBezTo>
                      <a:pt x="656" y="91"/>
                      <a:pt x="656" y="91"/>
                      <a:pt x="656" y="91"/>
                    </a:cubicBezTo>
                    <a:cubicBezTo>
                      <a:pt x="474" y="18"/>
                      <a:pt x="474" y="18"/>
                      <a:pt x="474" y="18"/>
                    </a:cubicBezTo>
                    <a:cubicBezTo>
                      <a:pt x="474" y="0"/>
                      <a:pt x="456" y="18"/>
                      <a:pt x="437" y="18"/>
                    </a:cubicBezTo>
                    <a:cubicBezTo>
                      <a:pt x="346" y="164"/>
                      <a:pt x="346" y="164"/>
                      <a:pt x="346" y="164"/>
                    </a:cubicBezTo>
                    <a:cubicBezTo>
                      <a:pt x="328" y="182"/>
                      <a:pt x="328" y="182"/>
                      <a:pt x="310" y="164"/>
                    </a:cubicBezTo>
                    <a:cubicBezTo>
                      <a:pt x="219" y="18"/>
                      <a:pt x="219" y="18"/>
                      <a:pt x="219" y="18"/>
                    </a:cubicBezTo>
                    <a:cubicBezTo>
                      <a:pt x="201" y="18"/>
                      <a:pt x="201" y="0"/>
                      <a:pt x="182" y="18"/>
                    </a:cubicBezTo>
                    <a:cubicBezTo>
                      <a:pt x="18" y="72"/>
                      <a:pt x="18" y="72"/>
                      <a:pt x="18" y="72"/>
                    </a:cubicBezTo>
                    <a:cubicBezTo>
                      <a:pt x="0" y="91"/>
                      <a:pt x="0" y="91"/>
                      <a:pt x="18" y="91"/>
                    </a:cubicBezTo>
                    <a:cubicBezTo>
                      <a:pt x="146" y="145"/>
                      <a:pt x="146" y="145"/>
                      <a:pt x="146" y="145"/>
                    </a:cubicBezTo>
                    <a:cubicBezTo>
                      <a:pt x="164" y="164"/>
                      <a:pt x="182" y="182"/>
                      <a:pt x="182" y="182"/>
                    </a:cubicBezTo>
                    <a:cubicBezTo>
                      <a:pt x="182" y="328"/>
                      <a:pt x="182" y="328"/>
                      <a:pt x="182" y="328"/>
                    </a:cubicBezTo>
                    <a:cubicBezTo>
                      <a:pt x="182" y="346"/>
                      <a:pt x="201" y="364"/>
                      <a:pt x="201" y="364"/>
                    </a:cubicBezTo>
                    <a:cubicBezTo>
                      <a:pt x="310" y="364"/>
                      <a:pt x="310" y="364"/>
                      <a:pt x="310" y="364"/>
                    </a:cubicBezTo>
                    <a:cubicBezTo>
                      <a:pt x="346" y="364"/>
                      <a:pt x="346" y="364"/>
                      <a:pt x="346" y="364"/>
                    </a:cubicBezTo>
                    <a:cubicBezTo>
                      <a:pt x="656" y="364"/>
                      <a:pt x="656" y="364"/>
                      <a:pt x="656" y="364"/>
                    </a:cubicBezTo>
                    <a:cubicBezTo>
                      <a:pt x="675" y="364"/>
                      <a:pt x="675" y="346"/>
                      <a:pt x="675" y="328"/>
                    </a:cubicBezTo>
                    <a:lnTo>
                      <a:pt x="675"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6" name="Freeform 23"/>
              <p:cNvSpPr>
                <a:spLocks noChangeArrowheads="1"/>
              </p:cNvSpPr>
              <p:nvPr/>
            </p:nvSpPr>
            <p:spPr bwMode="auto">
              <a:xfrm>
                <a:off x="5931887" y="2804560"/>
                <a:ext cx="126818" cy="171204"/>
              </a:xfrm>
              <a:custGeom>
                <a:avLst/>
                <a:gdLst>
                  <a:gd name="T0" fmla="*/ 346 w 347"/>
                  <a:gd name="T1" fmla="*/ 237 h 475"/>
                  <a:gd name="T2" fmla="*/ 346 w 347"/>
                  <a:gd name="T3" fmla="*/ 237 h 475"/>
                  <a:gd name="T4" fmla="*/ 164 w 347"/>
                  <a:gd name="T5" fmla="*/ 474 h 475"/>
                  <a:gd name="T6" fmla="*/ 0 w 347"/>
                  <a:gd name="T7" fmla="*/ 237 h 475"/>
                  <a:gd name="T8" fmla="*/ 164 w 347"/>
                  <a:gd name="T9" fmla="*/ 18 h 475"/>
                  <a:gd name="T10" fmla="*/ 346 w 347"/>
                  <a:gd name="T11" fmla="*/ 237 h 475"/>
                </a:gdLst>
                <a:ahLst/>
                <a:cxnLst>
                  <a:cxn ang="0">
                    <a:pos x="T0" y="T1"/>
                  </a:cxn>
                  <a:cxn ang="0">
                    <a:pos x="T2" y="T3"/>
                  </a:cxn>
                  <a:cxn ang="0">
                    <a:pos x="T4" y="T5"/>
                  </a:cxn>
                  <a:cxn ang="0">
                    <a:pos x="T6" y="T7"/>
                  </a:cxn>
                  <a:cxn ang="0">
                    <a:pos x="T8" y="T9"/>
                  </a:cxn>
                  <a:cxn ang="0">
                    <a:pos x="T10" y="T11"/>
                  </a:cxn>
                </a:cxnLst>
                <a:rect l="0" t="0" r="r" b="b"/>
                <a:pathLst>
                  <a:path w="347" h="475">
                    <a:moveTo>
                      <a:pt x="346" y="237"/>
                    </a:moveTo>
                    <a:lnTo>
                      <a:pt x="346" y="237"/>
                    </a:lnTo>
                    <a:cubicBezTo>
                      <a:pt x="328" y="346"/>
                      <a:pt x="237" y="474"/>
                      <a:pt x="164" y="474"/>
                    </a:cubicBezTo>
                    <a:cubicBezTo>
                      <a:pt x="73" y="474"/>
                      <a:pt x="0" y="346"/>
                      <a:pt x="0" y="237"/>
                    </a:cubicBezTo>
                    <a:cubicBezTo>
                      <a:pt x="0" y="91"/>
                      <a:pt x="18" y="0"/>
                      <a:pt x="164" y="18"/>
                    </a:cubicBezTo>
                    <a:cubicBezTo>
                      <a:pt x="310" y="18"/>
                      <a:pt x="346" y="91"/>
                      <a:pt x="346"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7" name="Freeform 24"/>
              <p:cNvSpPr>
                <a:spLocks noChangeArrowheads="1"/>
              </p:cNvSpPr>
              <p:nvPr/>
            </p:nvSpPr>
            <p:spPr bwMode="auto">
              <a:xfrm>
                <a:off x="5280886" y="2969424"/>
                <a:ext cx="243068" cy="131046"/>
              </a:xfrm>
              <a:custGeom>
                <a:avLst/>
                <a:gdLst>
                  <a:gd name="T0" fmla="*/ 0 w 676"/>
                  <a:gd name="T1" fmla="*/ 109 h 365"/>
                  <a:gd name="T2" fmla="*/ 0 w 676"/>
                  <a:gd name="T3" fmla="*/ 109 h 365"/>
                  <a:gd name="T4" fmla="*/ 37 w 676"/>
                  <a:gd name="T5" fmla="*/ 91 h 365"/>
                  <a:gd name="T6" fmla="*/ 201 w 676"/>
                  <a:gd name="T7" fmla="*/ 18 h 365"/>
                  <a:gd name="T8" fmla="*/ 237 w 676"/>
                  <a:gd name="T9" fmla="*/ 18 h 365"/>
                  <a:gd name="T10" fmla="*/ 347 w 676"/>
                  <a:gd name="T11" fmla="*/ 164 h 365"/>
                  <a:gd name="T12" fmla="*/ 365 w 676"/>
                  <a:gd name="T13" fmla="*/ 164 h 365"/>
                  <a:gd name="T14" fmla="*/ 456 w 676"/>
                  <a:gd name="T15" fmla="*/ 18 h 365"/>
                  <a:gd name="T16" fmla="*/ 511 w 676"/>
                  <a:gd name="T17" fmla="*/ 18 h 365"/>
                  <a:gd name="T18" fmla="*/ 675 w 676"/>
                  <a:gd name="T19" fmla="*/ 72 h 365"/>
                  <a:gd name="T20" fmla="*/ 675 w 676"/>
                  <a:gd name="T21" fmla="*/ 91 h 365"/>
                  <a:gd name="T22" fmla="*/ 529 w 676"/>
                  <a:gd name="T23" fmla="*/ 145 h 365"/>
                  <a:gd name="T24" fmla="*/ 511 w 676"/>
                  <a:gd name="T25" fmla="*/ 182 h 365"/>
                  <a:gd name="T26" fmla="*/ 511 w 676"/>
                  <a:gd name="T27" fmla="*/ 328 h 365"/>
                  <a:gd name="T28" fmla="*/ 474 w 676"/>
                  <a:gd name="T29" fmla="*/ 364 h 365"/>
                  <a:gd name="T30" fmla="*/ 383 w 676"/>
                  <a:gd name="T31" fmla="*/ 364 h 365"/>
                  <a:gd name="T32" fmla="*/ 328 w 676"/>
                  <a:gd name="T33" fmla="*/ 364 h 365"/>
                  <a:gd name="T34" fmla="*/ 18 w 676"/>
                  <a:gd name="T35" fmla="*/ 364 h 365"/>
                  <a:gd name="T36" fmla="*/ 0 w 676"/>
                  <a:gd name="T37" fmla="*/ 328 h 365"/>
                  <a:gd name="T38" fmla="*/ 0 w 676"/>
                  <a:gd name="T39" fmla="*/ 10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365">
                    <a:moveTo>
                      <a:pt x="0" y="109"/>
                    </a:moveTo>
                    <a:lnTo>
                      <a:pt x="0" y="109"/>
                    </a:lnTo>
                    <a:cubicBezTo>
                      <a:pt x="0" y="109"/>
                      <a:pt x="18" y="91"/>
                      <a:pt x="37" y="91"/>
                    </a:cubicBezTo>
                    <a:cubicBezTo>
                      <a:pt x="201" y="18"/>
                      <a:pt x="201" y="18"/>
                      <a:pt x="201" y="18"/>
                    </a:cubicBezTo>
                    <a:cubicBezTo>
                      <a:pt x="219" y="0"/>
                      <a:pt x="237" y="18"/>
                      <a:pt x="237" y="18"/>
                    </a:cubicBezTo>
                    <a:cubicBezTo>
                      <a:pt x="347" y="164"/>
                      <a:pt x="347" y="164"/>
                      <a:pt x="347" y="164"/>
                    </a:cubicBezTo>
                    <a:cubicBezTo>
                      <a:pt x="347" y="182"/>
                      <a:pt x="365" y="182"/>
                      <a:pt x="365" y="164"/>
                    </a:cubicBezTo>
                    <a:cubicBezTo>
                      <a:pt x="456" y="18"/>
                      <a:pt x="456" y="18"/>
                      <a:pt x="456" y="18"/>
                    </a:cubicBezTo>
                    <a:cubicBezTo>
                      <a:pt x="474" y="18"/>
                      <a:pt x="492" y="0"/>
                      <a:pt x="511" y="18"/>
                    </a:cubicBezTo>
                    <a:cubicBezTo>
                      <a:pt x="675" y="72"/>
                      <a:pt x="675" y="72"/>
                      <a:pt x="675" y="72"/>
                    </a:cubicBezTo>
                    <a:cubicBezTo>
                      <a:pt x="675" y="91"/>
                      <a:pt x="675" y="91"/>
                      <a:pt x="675" y="91"/>
                    </a:cubicBezTo>
                    <a:cubicBezTo>
                      <a:pt x="529" y="145"/>
                      <a:pt x="529" y="145"/>
                      <a:pt x="529" y="145"/>
                    </a:cubicBezTo>
                    <a:cubicBezTo>
                      <a:pt x="511" y="164"/>
                      <a:pt x="511" y="182"/>
                      <a:pt x="511" y="182"/>
                    </a:cubicBezTo>
                    <a:cubicBezTo>
                      <a:pt x="511" y="328"/>
                      <a:pt x="511" y="328"/>
                      <a:pt x="511" y="328"/>
                    </a:cubicBezTo>
                    <a:cubicBezTo>
                      <a:pt x="511" y="346"/>
                      <a:pt x="492" y="364"/>
                      <a:pt x="474" y="364"/>
                    </a:cubicBezTo>
                    <a:cubicBezTo>
                      <a:pt x="383" y="364"/>
                      <a:pt x="383" y="364"/>
                      <a:pt x="383" y="364"/>
                    </a:cubicBezTo>
                    <a:cubicBezTo>
                      <a:pt x="365" y="364"/>
                      <a:pt x="347" y="364"/>
                      <a:pt x="328" y="364"/>
                    </a:cubicBezTo>
                    <a:cubicBezTo>
                      <a:pt x="18" y="364"/>
                      <a:pt x="18" y="364"/>
                      <a:pt x="18" y="364"/>
                    </a:cubicBezTo>
                    <a:cubicBezTo>
                      <a:pt x="18" y="364"/>
                      <a:pt x="0" y="346"/>
                      <a:pt x="0" y="328"/>
                    </a:cubicBezTo>
                    <a:lnTo>
                      <a:pt x="0" y="10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8" name="Freeform 25"/>
              <p:cNvSpPr>
                <a:spLocks noChangeArrowheads="1"/>
              </p:cNvSpPr>
              <p:nvPr/>
            </p:nvSpPr>
            <p:spPr bwMode="auto">
              <a:xfrm>
                <a:off x="5346408" y="2804560"/>
                <a:ext cx="124705" cy="171204"/>
              </a:xfrm>
              <a:custGeom>
                <a:avLst/>
                <a:gdLst>
                  <a:gd name="T0" fmla="*/ 0 w 348"/>
                  <a:gd name="T1" fmla="*/ 237 h 475"/>
                  <a:gd name="T2" fmla="*/ 0 w 348"/>
                  <a:gd name="T3" fmla="*/ 237 h 475"/>
                  <a:gd name="T4" fmla="*/ 165 w 348"/>
                  <a:gd name="T5" fmla="*/ 474 h 475"/>
                  <a:gd name="T6" fmla="*/ 347 w 348"/>
                  <a:gd name="T7" fmla="*/ 237 h 475"/>
                  <a:gd name="T8" fmla="*/ 165 w 348"/>
                  <a:gd name="T9" fmla="*/ 18 h 475"/>
                  <a:gd name="T10" fmla="*/ 0 w 348"/>
                  <a:gd name="T11" fmla="*/ 237 h 475"/>
                </a:gdLst>
                <a:ahLst/>
                <a:cxnLst>
                  <a:cxn ang="0">
                    <a:pos x="T0" y="T1"/>
                  </a:cxn>
                  <a:cxn ang="0">
                    <a:pos x="T2" y="T3"/>
                  </a:cxn>
                  <a:cxn ang="0">
                    <a:pos x="T4" y="T5"/>
                  </a:cxn>
                  <a:cxn ang="0">
                    <a:pos x="T6" y="T7"/>
                  </a:cxn>
                  <a:cxn ang="0">
                    <a:pos x="T8" y="T9"/>
                  </a:cxn>
                  <a:cxn ang="0">
                    <a:pos x="T10" y="T11"/>
                  </a:cxn>
                </a:cxnLst>
                <a:rect l="0" t="0" r="r" b="b"/>
                <a:pathLst>
                  <a:path w="348" h="475">
                    <a:moveTo>
                      <a:pt x="0" y="237"/>
                    </a:moveTo>
                    <a:lnTo>
                      <a:pt x="0" y="237"/>
                    </a:lnTo>
                    <a:cubicBezTo>
                      <a:pt x="0" y="346"/>
                      <a:pt x="92" y="474"/>
                      <a:pt x="165" y="474"/>
                    </a:cubicBezTo>
                    <a:cubicBezTo>
                      <a:pt x="256" y="474"/>
                      <a:pt x="347" y="346"/>
                      <a:pt x="347" y="237"/>
                    </a:cubicBezTo>
                    <a:cubicBezTo>
                      <a:pt x="347" y="91"/>
                      <a:pt x="310" y="0"/>
                      <a:pt x="165" y="18"/>
                    </a:cubicBezTo>
                    <a:cubicBezTo>
                      <a:pt x="19" y="18"/>
                      <a:pt x="0" y="91"/>
                      <a:pt x="0" y="237"/>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49" name="Freeform 26"/>
              <p:cNvSpPr>
                <a:spLocks noChangeArrowheads="1"/>
              </p:cNvSpPr>
              <p:nvPr/>
            </p:nvSpPr>
            <p:spPr bwMode="auto">
              <a:xfrm>
                <a:off x="5490136" y="2994788"/>
                <a:ext cx="416388" cy="224046"/>
              </a:xfrm>
              <a:custGeom>
                <a:avLst/>
                <a:gdLst>
                  <a:gd name="T0" fmla="*/ 821 w 1150"/>
                  <a:gd name="T1" fmla="*/ 19 h 622"/>
                  <a:gd name="T2" fmla="*/ 821 w 1150"/>
                  <a:gd name="T3" fmla="*/ 19 h 622"/>
                  <a:gd name="T4" fmla="*/ 766 w 1150"/>
                  <a:gd name="T5" fmla="*/ 37 h 622"/>
                  <a:gd name="T6" fmla="*/ 602 w 1150"/>
                  <a:gd name="T7" fmla="*/ 256 h 622"/>
                  <a:gd name="T8" fmla="*/ 566 w 1150"/>
                  <a:gd name="T9" fmla="*/ 256 h 622"/>
                  <a:gd name="T10" fmla="*/ 401 w 1150"/>
                  <a:gd name="T11" fmla="*/ 37 h 622"/>
                  <a:gd name="T12" fmla="*/ 347 w 1150"/>
                  <a:gd name="T13" fmla="*/ 19 h 622"/>
                  <a:gd name="T14" fmla="*/ 55 w 1150"/>
                  <a:gd name="T15" fmla="*/ 128 h 622"/>
                  <a:gd name="T16" fmla="*/ 18 w 1150"/>
                  <a:gd name="T17" fmla="*/ 183 h 622"/>
                  <a:gd name="T18" fmla="*/ 0 w 1150"/>
                  <a:gd name="T19" fmla="*/ 566 h 622"/>
                  <a:gd name="T20" fmla="*/ 36 w 1150"/>
                  <a:gd name="T21" fmla="*/ 621 h 622"/>
                  <a:gd name="T22" fmla="*/ 547 w 1150"/>
                  <a:gd name="T23" fmla="*/ 621 h 622"/>
                  <a:gd name="T24" fmla="*/ 620 w 1150"/>
                  <a:gd name="T25" fmla="*/ 621 h 622"/>
                  <a:gd name="T26" fmla="*/ 1113 w 1150"/>
                  <a:gd name="T27" fmla="*/ 621 h 622"/>
                  <a:gd name="T28" fmla="*/ 1149 w 1150"/>
                  <a:gd name="T29" fmla="*/ 566 h 622"/>
                  <a:gd name="T30" fmla="*/ 1149 w 1150"/>
                  <a:gd name="T31" fmla="*/ 183 h 622"/>
                  <a:gd name="T32" fmla="*/ 1113 w 1150"/>
                  <a:gd name="T33" fmla="*/ 128 h 622"/>
                  <a:gd name="T34" fmla="*/ 821 w 1150"/>
                  <a:gd name="T35" fmla="*/ 19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0" h="622">
                    <a:moveTo>
                      <a:pt x="821" y="19"/>
                    </a:moveTo>
                    <a:lnTo>
                      <a:pt x="821" y="19"/>
                    </a:lnTo>
                    <a:cubicBezTo>
                      <a:pt x="803" y="0"/>
                      <a:pt x="766" y="19"/>
                      <a:pt x="766" y="37"/>
                    </a:cubicBezTo>
                    <a:cubicBezTo>
                      <a:pt x="602" y="256"/>
                      <a:pt x="602" y="256"/>
                      <a:pt x="602" y="256"/>
                    </a:cubicBezTo>
                    <a:cubicBezTo>
                      <a:pt x="602" y="274"/>
                      <a:pt x="566" y="274"/>
                      <a:pt x="566" y="256"/>
                    </a:cubicBezTo>
                    <a:cubicBezTo>
                      <a:pt x="401" y="37"/>
                      <a:pt x="401" y="37"/>
                      <a:pt x="401" y="37"/>
                    </a:cubicBezTo>
                    <a:cubicBezTo>
                      <a:pt x="383" y="19"/>
                      <a:pt x="365" y="0"/>
                      <a:pt x="347" y="19"/>
                    </a:cubicBezTo>
                    <a:cubicBezTo>
                      <a:pt x="55" y="128"/>
                      <a:pt x="55" y="128"/>
                      <a:pt x="55" y="128"/>
                    </a:cubicBezTo>
                    <a:cubicBezTo>
                      <a:pt x="36" y="146"/>
                      <a:pt x="18" y="165"/>
                      <a:pt x="18" y="183"/>
                    </a:cubicBezTo>
                    <a:cubicBezTo>
                      <a:pt x="0" y="566"/>
                      <a:pt x="0" y="566"/>
                      <a:pt x="0" y="566"/>
                    </a:cubicBezTo>
                    <a:cubicBezTo>
                      <a:pt x="0" y="603"/>
                      <a:pt x="18" y="621"/>
                      <a:pt x="36" y="621"/>
                    </a:cubicBezTo>
                    <a:cubicBezTo>
                      <a:pt x="547" y="621"/>
                      <a:pt x="547" y="621"/>
                      <a:pt x="547" y="621"/>
                    </a:cubicBezTo>
                    <a:cubicBezTo>
                      <a:pt x="566" y="621"/>
                      <a:pt x="602" y="621"/>
                      <a:pt x="620" y="621"/>
                    </a:cubicBezTo>
                    <a:cubicBezTo>
                      <a:pt x="1113" y="621"/>
                      <a:pt x="1113" y="621"/>
                      <a:pt x="1113" y="621"/>
                    </a:cubicBezTo>
                    <a:cubicBezTo>
                      <a:pt x="1131" y="621"/>
                      <a:pt x="1149" y="603"/>
                      <a:pt x="1149" y="566"/>
                    </a:cubicBezTo>
                    <a:cubicBezTo>
                      <a:pt x="1149" y="183"/>
                      <a:pt x="1149" y="183"/>
                      <a:pt x="1149" y="183"/>
                    </a:cubicBezTo>
                    <a:cubicBezTo>
                      <a:pt x="1149" y="165"/>
                      <a:pt x="1131" y="146"/>
                      <a:pt x="1113" y="128"/>
                    </a:cubicBezTo>
                    <a:lnTo>
                      <a:pt x="821" y="19"/>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50" name="Freeform 27"/>
              <p:cNvSpPr>
                <a:spLocks noChangeArrowheads="1"/>
              </p:cNvSpPr>
              <p:nvPr/>
            </p:nvSpPr>
            <p:spPr bwMode="auto">
              <a:xfrm>
                <a:off x="5597932" y="2732696"/>
                <a:ext cx="205022" cy="270546"/>
              </a:xfrm>
              <a:custGeom>
                <a:avLst/>
                <a:gdLst>
                  <a:gd name="T0" fmla="*/ 566 w 567"/>
                  <a:gd name="T1" fmla="*/ 365 h 749"/>
                  <a:gd name="T2" fmla="*/ 566 w 567"/>
                  <a:gd name="T3" fmla="*/ 365 h 749"/>
                  <a:gd name="T4" fmla="*/ 292 w 567"/>
                  <a:gd name="T5" fmla="*/ 748 h 749"/>
                  <a:gd name="T6" fmla="*/ 0 w 567"/>
                  <a:gd name="T7" fmla="*/ 365 h 749"/>
                  <a:gd name="T8" fmla="*/ 292 w 567"/>
                  <a:gd name="T9" fmla="*/ 0 h 749"/>
                  <a:gd name="T10" fmla="*/ 566 w 567"/>
                  <a:gd name="T11" fmla="*/ 365 h 749"/>
                </a:gdLst>
                <a:ahLst/>
                <a:cxnLst>
                  <a:cxn ang="0">
                    <a:pos x="T0" y="T1"/>
                  </a:cxn>
                  <a:cxn ang="0">
                    <a:pos x="T2" y="T3"/>
                  </a:cxn>
                  <a:cxn ang="0">
                    <a:pos x="T4" y="T5"/>
                  </a:cxn>
                  <a:cxn ang="0">
                    <a:pos x="T6" y="T7"/>
                  </a:cxn>
                  <a:cxn ang="0">
                    <a:pos x="T8" y="T9"/>
                  </a:cxn>
                  <a:cxn ang="0">
                    <a:pos x="T10" y="T11"/>
                  </a:cxn>
                </a:cxnLst>
                <a:rect l="0" t="0" r="r" b="b"/>
                <a:pathLst>
                  <a:path w="567" h="749">
                    <a:moveTo>
                      <a:pt x="566" y="365"/>
                    </a:moveTo>
                    <a:lnTo>
                      <a:pt x="566" y="365"/>
                    </a:lnTo>
                    <a:cubicBezTo>
                      <a:pt x="566" y="547"/>
                      <a:pt x="420" y="748"/>
                      <a:pt x="292" y="748"/>
                    </a:cubicBezTo>
                    <a:cubicBezTo>
                      <a:pt x="146" y="748"/>
                      <a:pt x="0" y="547"/>
                      <a:pt x="0" y="365"/>
                    </a:cubicBezTo>
                    <a:cubicBezTo>
                      <a:pt x="0" y="146"/>
                      <a:pt x="55" y="0"/>
                      <a:pt x="292" y="0"/>
                    </a:cubicBezTo>
                    <a:cubicBezTo>
                      <a:pt x="529" y="0"/>
                      <a:pt x="566" y="146"/>
                      <a:pt x="566" y="365"/>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grpSp>
      <p:grpSp>
        <p:nvGrpSpPr>
          <p:cNvPr id="27" name="Group 13"/>
          <p:cNvGrpSpPr>
            <a:grpSpLocks noChangeAspect="1"/>
          </p:cNvGrpSpPr>
          <p:nvPr/>
        </p:nvGrpSpPr>
        <p:grpSpPr bwMode="auto">
          <a:xfrm>
            <a:off x="9110712" y="4375346"/>
            <a:ext cx="916141" cy="914400"/>
            <a:chOff x="10087568" y="5273542"/>
            <a:chExt cx="833706" cy="833705"/>
          </a:xfrm>
        </p:grpSpPr>
        <p:sp>
          <p:nvSpPr>
            <p:cNvPr id="34" name="Freeform 8"/>
            <p:cNvSpPr>
              <a:spLocks noChangeArrowheads="1"/>
            </p:cNvSpPr>
            <p:nvPr/>
          </p:nvSpPr>
          <p:spPr bwMode="auto">
            <a:xfrm>
              <a:off x="10087568" y="5273542"/>
              <a:ext cx="833706" cy="833705"/>
            </a:xfrm>
            <a:custGeom>
              <a:avLst/>
              <a:gdLst>
                <a:gd name="T0" fmla="*/ 3082 w 3083"/>
                <a:gd name="T1" fmla="*/ 1551 h 3084"/>
                <a:gd name="T2" fmla="*/ 3082 w 3083"/>
                <a:gd name="T3" fmla="*/ 1551 h 3084"/>
                <a:gd name="T4" fmla="*/ 1550 w 3083"/>
                <a:gd name="T5" fmla="*/ 3083 h 3084"/>
                <a:gd name="T6" fmla="*/ 0 w 3083"/>
                <a:gd name="T7" fmla="*/ 1551 h 3084"/>
                <a:gd name="T8" fmla="*/ 1550 w 3083"/>
                <a:gd name="T9" fmla="*/ 0 h 3084"/>
                <a:gd name="T10" fmla="*/ 3082 w 3083"/>
                <a:gd name="T11" fmla="*/ 1551 h 3084"/>
              </a:gdLst>
              <a:ahLst/>
              <a:cxnLst>
                <a:cxn ang="0">
                  <a:pos x="T0" y="T1"/>
                </a:cxn>
                <a:cxn ang="0">
                  <a:pos x="T2" y="T3"/>
                </a:cxn>
                <a:cxn ang="0">
                  <a:pos x="T4" y="T5"/>
                </a:cxn>
                <a:cxn ang="0">
                  <a:pos x="T6" y="T7"/>
                </a:cxn>
                <a:cxn ang="0">
                  <a:pos x="T8" y="T9"/>
                </a:cxn>
                <a:cxn ang="0">
                  <a:pos x="T10" y="T11"/>
                </a:cxn>
              </a:cxnLst>
              <a:rect l="0" t="0" r="r" b="b"/>
              <a:pathLst>
                <a:path w="3083" h="3084">
                  <a:moveTo>
                    <a:pt x="3082" y="1551"/>
                  </a:moveTo>
                  <a:lnTo>
                    <a:pt x="3082" y="1551"/>
                  </a:lnTo>
                  <a:cubicBezTo>
                    <a:pt x="3082" y="2390"/>
                    <a:pt x="2389" y="3083"/>
                    <a:pt x="1550" y="3083"/>
                  </a:cubicBezTo>
                  <a:cubicBezTo>
                    <a:pt x="693" y="3083"/>
                    <a:pt x="0" y="2390"/>
                    <a:pt x="0" y="1551"/>
                  </a:cubicBezTo>
                  <a:cubicBezTo>
                    <a:pt x="0" y="694"/>
                    <a:pt x="693" y="0"/>
                    <a:pt x="1550" y="0"/>
                  </a:cubicBezTo>
                  <a:cubicBezTo>
                    <a:pt x="2389" y="0"/>
                    <a:pt x="3082" y="694"/>
                    <a:pt x="3082" y="1551"/>
                  </a:cubicBezTo>
                </a:path>
              </a:pathLst>
            </a:custGeom>
            <a:solidFill>
              <a:srgbClr val="222D6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5" name="Freeform 9"/>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sp>
          <p:nvSpPr>
            <p:cNvPr id="36" name="Freeform 10"/>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solidFill>
                  <a:srgbClr val="262626"/>
                </a:solidFill>
                <a:latin typeface="Salesforce Sans"/>
                <a:ea typeface="ＭＳ Ｐゴシック" charset="0"/>
                <a:cs typeface="ＭＳ Ｐゴシック" charset="0"/>
              </a:endParaRPr>
            </a:p>
          </p:txBody>
        </p:sp>
      </p:grpSp>
      <p:sp>
        <p:nvSpPr>
          <p:cNvPr id="28" name="TextBox 27"/>
          <p:cNvSpPr txBox="1"/>
          <p:nvPr/>
        </p:nvSpPr>
        <p:spPr>
          <a:xfrm>
            <a:off x="8890383" y="3996358"/>
            <a:ext cx="1336823"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Mobile Apps</a:t>
            </a:r>
            <a:endParaRPr lang="en-US" sz="1600" spc="-30" dirty="0">
              <a:solidFill>
                <a:srgbClr val="7C868D"/>
              </a:solidFill>
              <a:latin typeface="Salesforce Sans"/>
              <a:ea typeface="ＭＳ Ｐゴシック" charset="0"/>
              <a:cs typeface="ＭＳ Ｐゴシック" charset="0"/>
            </a:endParaRPr>
          </a:p>
        </p:txBody>
      </p:sp>
      <p:sp>
        <p:nvSpPr>
          <p:cNvPr id="29" name="TextBox 28"/>
          <p:cNvSpPr txBox="1"/>
          <p:nvPr/>
        </p:nvSpPr>
        <p:spPr>
          <a:xfrm>
            <a:off x="8717754" y="2702091"/>
            <a:ext cx="1701621"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Salesforce Apps</a:t>
            </a:r>
            <a:endParaRPr lang="en-US" sz="1600" spc="-30" dirty="0">
              <a:solidFill>
                <a:srgbClr val="7C868D"/>
              </a:solidFill>
              <a:latin typeface="Salesforce Sans"/>
              <a:ea typeface="ＭＳ Ｐゴシック" charset="0"/>
              <a:cs typeface="ＭＳ Ｐゴシック" charset="0"/>
            </a:endParaRPr>
          </a:p>
        </p:txBody>
      </p:sp>
      <p:sp>
        <p:nvSpPr>
          <p:cNvPr id="33" name="TextBox 32"/>
          <p:cNvSpPr txBox="1"/>
          <p:nvPr/>
        </p:nvSpPr>
        <p:spPr>
          <a:xfrm>
            <a:off x="8880342" y="5234800"/>
            <a:ext cx="1557534"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Custom Apps</a:t>
            </a:r>
            <a:endParaRPr lang="en-US" sz="1600" spc="-30" dirty="0">
              <a:solidFill>
                <a:srgbClr val="7C868D"/>
              </a:solidFill>
              <a:latin typeface="Salesforce Sans"/>
              <a:ea typeface="ＭＳ Ｐゴシック" charset="0"/>
              <a:cs typeface="ＭＳ Ｐゴシック" charset="0"/>
            </a:endParaRPr>
          </a:p>
        </p:txBody>
      </p:sp>
      <p:pic>
        <p:nvPicPr>
          <p:cNvPr id="69" name="Picture 68"/>
          <p:cNvPicPr>
            <a:picLocks noChangeAspect="1"/>
          </p:cNvPicPr>
          <p:nvPr/>
        </p:nvPicPr>
        <p:blipFill>
          <a:blip r:embed="rId3"/>
          <a:stretch>
            <a:fillRect/>
          </a:stretch>
        </p:blipFill>
        <p:spPr>
          <a:xfrm>
            <a:off x="9111582" y="5674240"/>
            <a:ext cx="914400" cy="914400"/>
          </a:xfrm>
          <a:prstGeom prst="rect">
            <a:avLst/>
          </a:prstGeom>
        </p:spPr>
      </p:pic>
      <p:sp>
        <p:nvSpPr>
          <p:cNvPr id="70" name="TextBox 69"/>
          <p:cNvSpPr txBox="1"/>
          <p:nvPr/>
        </p:nvSpPr>
        <p:spPr>
          <a:xfrm>
            <a:off x="8223735" y="6519446"/>
            <a:ext cx="2678938" cy="338554"/>
          </a:xfrm>
          <a:prstGeom prst="rect">
            <a:avLst/>
          </a:prstGeom>
          <a:noFill/>
        </p:spPr>
        <p:txBody>
          <a:bodyPr wrap="square">
            <a:spAutoFit/>
          </a:bodyPr>
          <a:lstStyle/>
          <a:p>
            <a:pPr algn="ctr" fontAlgn="auto">
              <a:spcBef>
                <a:spcPts val="300"/>
              </a:spcBef>
              <a:spcAft>
                <a:spcPts val="1000"/>
              </a:spcAft>
              <a:defRPr/>
            </a:pPr>
            <a:r>
              <a:rPr lang="en-US" sz="1600" spc="-30" dirty="0" smtClean="0">
                <a:solidFill>
                  <a:srgbClr val="7C868D"/>
                </a:solidFill>
                <a:latin typeface="Salesforce Sans"/>
                <a:ea typeface="ＭＳ Ｐゴシック" charset="0"/>
                <a:cs typeface="ＭＳ Ｐゴシック" charset="0"/>
              </a:rPr>
              <a:t>Existing Web Properties</a:t>
            </a:r>
            <a:endParaRPr lang="en-US" sz="1600" spc="-30" dirty="0">
              <a:solidFill>
                <a:srgbClr val="7C868D"/>
              </a:solidFill>
              <a:latin typeface="Salesforce Sans"/>
              <a:ea typeface="ＭＳ Ｐゴシック" charset="0"/>
              <a:cs typeface="ＭＳ Ｐゴシック" charset="0"/>
            </a:endParaRPr>
          </a:p>
        </p:txBody>
      </p:sp>
      <p:cxnSp>
        <p:nvCxnSpPr>
          <p:cNvPr id="72" name="Straight Arrow Connector 71"/>
          <p:cNvCxnSpPr>
            <a:stCxn id="66" idx="3"/>
            <a:endCxn id="4" idx="1"/>
          </p:cNvCxnSpPr>
          <p:nvPr/>
        </p:nvCxnSpPr>
        <p:spPr>
          <a:xfrm>
            <a:off x="3084736" y="2349947"/>
            <a:ext cx="1900258" cy="1714490"/>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4" idx="3"/>
            <a:endCxn id="43" idx="3"/>
          </p:cNvCxnSpPr>
          <p:nvPr/>
        </p:nvCxnSpPr>
        <p:spPr>
          <a:xfrm flipV="1">
            <a:off x="7324948" y="2237424"/>
            <a:ext cx="1786634" cy="1827013"/>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4" idx="3"/>
            <a:endCxn id="59" idx="3"/>
          </p:cNvCxnSpPr>
          <p:nvPr/>
        </p:nvCxnSpPr>
        <p:spPr>
          <a:xfrm flipV="1">
            <a:off x="7324948" y="3536319"/>
            <a:ext cx="1788376" cy="528118"/>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4" idx="3"/>
            <a:endCxn id="34" idx="3"/>
          </p:cNvCxnSpPr>
          <p:nvPr/>
        </p:nvCxnSpPr>
        <p:spPr>
          <a:xfrm>
            <a:off x="7324948" y="4064437"/>
            <a:ext cx="1785764" cy="770777"/>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4" idx="3"/>
            <a:endCxn id="69" idx="1"/>
          </p:cNvCxnSpPr>
          <p:nvPr/>
        </p:nvCxnSpPr>
        <p:spPr>
          <a:xfrm>
            <a:off x="7324948" y="4064437"/>
            <a:ext cx="1786634" cy="2067003"/>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999271" y="3234863"/>
            <a:ext cx="1156286" cy="1119874"/>
            <a:chOff x="1999271" y="3187432"/>
            <a:chExt cx="1156286" cy="1119874"/>
          </a:xfrm>
        </p:grpSpPr>
        <p:pic>
          <p:nvPicPr>
            <p:cNvPr id="15" name="Picture 1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271" y="3187432"/>
              <a:ext cx="548548" cy="548548"/>
            </a:xfrm>
            <a:prstGeom prst="rect">
              <a:avLst/>
            </a:prstGeom>
          </p:spPr>
        </p:pic>
        <p:pic>
          <p:nvPicPr>
            <p:cNvPr id="16" name="Picture 15" descr="images-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271" y="3758758"/>
              <a:ext cx="548548" cy="548548"/>
            </a:xfrm>
            <a:prstGeom prst="rect">
              <a:avLst/>
            </a:prstGeom>
          </p:spPr>
        </p:pic>
        <p:pic>
          <p:nvPicPr>
            <p:cNvPr id="19" name="Picture 18"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7009" y="3758758"/>
              <a:ext cx="548548" cy="548548"/>
            </a:xfrm>
            <a:prstGeom prst="rect">
              <a:avLst/>
            </a:prstGeom>
          </p:spPr>
        </p:pic>
        <p:pic>
          <p:nvPicPr>
            <p:cNvPr id="5" name="Picture 4"/>
            <p:cNvPicPr>
              <a:picLocks noChangeAspect="1"/>
            </p:cNvPicPr>
            <p:nvPr/>
          </p:nvPicPr>
          <p:blipFill>
            <a:blip r:embed="rId7"/>
            <a:stretch>
              <a:fillRect/>
            </a:stretch>
          </p:blipFill>
          <p:spPr>
            <a:xfrm>
              <a:off x="2596567" y="3187432"/>
              <a:ext cx="558990" cy="558990"/>
            </a:xfrm>
            <a:prstGeom prst="rect">
              <a:avLst/>
            </a:prstGeom>
          </p:spPr>
        </p:pic>
      </p:grpSp>
      <p:sp>
        <p:nvSpPr>
          <p:cNvPr id="66" name="TextBox 65"/>
          <p:cNvSpPr txBox="1"/>
          <p:nvPr/>
        </p:nvSpPr>
        <p:spPr>
          <a:xfrm>
            <a:off x="1843790" y="2057559"/>
            <a:ext cx="1240946" cy="584776"/>
          </a:xfrm>
          <a:prstGeom prst="rect">
            <a:avLst/>
          </a:prstGeom>
          <a:noFill/>
          <a:ln w="6350" cmpd="sng">
            <a:solidFill>
              <a:schemeClr val="tx1"/>
            </a:solidFill>
          </a:ln>
        </p:spPr>
        <p:txBody>
          <a:bodyPr wrap="none">
            <a:spAutoFit/>
          </a:bodyPr>
          <a:lstStyle/>
          <a:p>
            <a:pPr algn="ctr" fontAlgn="auto">
              <a:spcBef>
                <a:spcPts val="300"/>
              </a:spcBef>
              <a:spcAft>
                <a:spcPts val="1000"/>
              </a:spcAft>
              <a:defRPr/>
            </a:pPr>
            <a:r>
              <a:rPr lang="en-US" sz="1600" spc="-30" dirty="0" smtClean="0">
                <a:solidFill>
                  <a:srgbClr val="262626"/>
                </a:solidFill>
                <a:latin typeface="Salesforce Sans"/>
                <a:ea typeface="ＭＳ Ｐゴシック" charset="0"/>
                <a:cs typeface="ＭＳ Ｐゴシック" charset="0"/>
              </a:rPr>
              <a:t>Username</a:t>
            </a:r>
            <a:br>
              <a:rPr lang="en-US" sz="1600" spc="-30" dirty="0" smtClean="0">
                <a:solidFill>
                  <a:srgbClr val="262626"/>
                </a:solidFill>
                <a:latin typeface="Salesforce Sans"/>
                <a:ea typeface="ＭＳ Ｐゴシック" charset="0"/>
                <a:cs typeface="ＭＳ Ｐゴシック" charset="0"/>
              </a:rPr>
            </a:br>
            <a:r>
              <a:rPr lang="en-US" sz="1600" spc="-30" dirty="0" smtClean="0">
                <a:solidFill>
                  <a:srgbClr val="262626"/>
                </a:solidFill>
                <a:latin typeface="Salesforce Sans"/>
                <a:ea typeface="ＭＳ Ｐゴシック" charset="0"/>
                <a:cs typeface="ＭＳ Ｐゴシック" charset="0"/>
              </a:rPr>
              <a:t>&amp;</a:t>
            </a:r>
            <a:r>
              <a:rPr lang="en-US" sz="1600" spc="-30" dirty="0">
                <a:solidFill>
                  <a:srgbClr val="262626"/>
                </a:solidFill>
                <a:latin typeface="Salesforce Sans"/>
                <a:ea typeface="ＭＳ Ｐゴシック" charset="0"/>
                <a:cs typeface="ＭＳ Ｐゴシック" charset="0"/>
              </a:rPr>
              <a:t> </a:t>
            </a:r>
            <a:r>
              <a:rPr lang="en-US" sz="1600" spc="-30" dirty="0" smtClean="0">
                <a:solidFill>
                  <a:srgbClr val="262626"/>
                </a:solidFill>
                <a:latin typeface="Salesforce Sans"/>
                <a:ea typeface="ＭＳ Ｐゴシック" charset="0"/>
                <a:cs typeface="ＭＳ Ｐゴシック" charset="0"/>
              </a:rPr>
              <a:t>Password</a:t>
            </a:r>
            <a:endParaRPr lang="en-US" sz="1600" spc="-30" dirty="0">
              <a:solidFill>
                <a:srgbClr val="262626"/>
              </a:solidFill>
              <a:latin typeface="Salesforce Sans"/>
              <a:ea typeface="ＭＳ Ｐゴシック" charset="0"/>
              <a:cs typeface="ＭＳ Ｐゴシック" charset="0"/>
            </a:endParaRPr>
          </a:p>
        </p:txBody>
      </p:sp>
      <p:sp>
        <p:nvSpPr>
          <p:cNvPr id="93" name="TextBox 92"/>
          <p:cNvSpPr txBox="1"/>
          <p:nvPr/>
        </p:nvSpPr>
        <p:spPr>
          <a:xfrm>
            <a:off x="303008" y="1177292"/>
            <a:ext cx="869924"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Who</a:t>
            </a:r>
            <a:endParaRPr lang="en-US" sz="2400" b="1" spc="-30" dirty="0">
              <a:solidFill>
                <a:srgbClr val="262626"/>
              </a:solidFill>
              <a:latin typeface="Salesforce Sans"/>
              <a:ea typeface="ＭＳ Ｐゴシック" charset="0"/>
              <a:cs typeface="ＭＳ Ｐゴシック" charset="0"/>
            </a:endParaRPr>
          </a:p>
        </p:txBody>
      </p:sp>
      <p:sp>
        <p:nvSpPr>
          <p:cNvPr id="94" name="TextBox 93"/>
          <p:cNvSpPr txBox="1"/>
          <p:nvPr/>
        </p:nvSpPr>
        <p:spPr>
          <a:xfrm>
            <a:off x="1873492" y="1177292"/>
            <a:ext cx="1141075" cy="830997"/>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Where</a:t>
            </a:r>
            <a:br>
              <a:rPr lang="en-US" sz="2400" b="1" spc="-30" dirty="0" smtClean="0">
                <a:solidFill>
                  <a:srgbClr val="262626"/>
                </a:solidFill>
                <a:latin typeface="Salesforce Sans"/>
                <a:ea typeface="ＭＳ Ｐゴシック" charset="0"/>
                <a:cs typeface="ＭＳ Ｐゴシック" charset="0"/>
              </a:rPr>
            </a:br>
            <a:r>
              <a:rPr lang="en-US" sz="2400" b="1" spc="-30" dirty="0" smtClean="0">
                <a:solidFill>
                  <a:srgbClr val="262626"/>
                </a:solidFill>
                <a:latin typeface="Salesforce Sans"/>
                <a:ea typeface="ＭＳ Ｐゴシック" charset="0"/>
                <a:cs typeface="ＭＳ Ｐゴシック" charset="0"/>
              </a:rPr>
              <a:t>When</a:t>
            </a:r>
            <a:endParaRPr lang="en-US" sz="2400" b="1" spc="-30" dirty="0">
              <a:solidFill>
                <a:srgbClr val="262626"/>
              </a:solidFill>
              <a:latin typeface="Salesforce Sans"/>
              <a:ea typeface="ＭＳ Ｐゴシック" charset="0"/>
              <a:cs typeface="ＭＳ Ｐゴシック" charset="0"/>
            </a:endParaRPr>
          </a:p>
        </p:txBody>
      </p:sp>
      <p:sp>
        <p:nvSpPr>
          <p:cNvPr id="98" name="TextBox 97"/>
          <p:cNvSpPr txBox="1"/>
          <p:nvPr/>
        </p:nvSpPr>
        <p:spPr>
          <a:xfrm>
            <a:off x="9067438" y="1177292"/>
            <a:ext cx="966931"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What</a:t>
            </a:r>
            <a:endParaRPr lang="en-US" sz="2400" b="1" spc="-30" dirty="0">
              <a:solidFill>
                <a:srgbClr val="262626"/>
              </a:solidFill>
              <a:latin typeface="Salesforce Sans"/>
              <a:ea typeface="ＭＳ Ｐゴシック" charset="0"/>
              <a:cs typeface="ＭＳ Ｐゴシック" charset="0"/>
            </a:endParaRPr>
          </a:p>
        </p:txBody>
      </p:sp>
      <p:sp>
        <p:nvSpPr>
          <p:cNvPr id="99" name="TextBox 98"/>
          <p:cNvSpPr txBox="1"/>
          <p:nvPr/>
        </p:nvSpPr>
        <p:spPr>
          <a:xfrm>
            <a:off x="10886942" y="1177292"/>
            <a:ext cx="838691"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Why</a:t>
            </a:r>
            <a:endParaRPr lang="en-US" sz="2400" b="1" spc="-30" dirty="0">
              <a:solidFill>
                <a:srgbClr val="262626"/>
              </a:solidFill>
              <a:latin typeface="Salesforce Sans"/>
              <a:ea typeface="ＭＳ Ｐゴシック" charset="0"/>
              <a:cs typeface="ＭＳ Ｐゴシック" charset="0"/>
            </a:endParaRPr>
          </a:p>
        </p:txBody>
      </p:sp>
      <p:sp>
        <p:nvSpPr>
          <p:cNvPr id="56" name="TextBox 55"/>
          <p:cNvSpPr txBox="1"/>
          <p:nvPr/>
        </p:nvSpPr>
        <p:spPr>
          <a:xfrm>
            <a:off x="5668655" y="1177292"/>
            <a:ext cx="851515" cy="461665"/>
          </a:xfrm>
          <a:prstGeom prst="rect">
            <a:avLst/>
          </a:prstGeom>
          <a:noFill/>
        </p:spPr>
        <p:txBody>
          <a:bodyPr wrap="none">
            <a:spAutoFit/>
          </a:bodyPr>
          <a:lstStyle/>
          <a:p>
            <a:pPr algn="ctr" fontAlgn="auto">
              <a:spcBef>
                <a:spcPts val="300"/>
              </a:spcBef>
              <a:spcAft>
                <a:spcPts val="1000"/>
              </a:spcAft>
              <a:defRPr/>
            </a:pPr>
            <a:r>
              <a:rPr lang="en-US" sz="2400" b="1" spc="-30" dirty="0" smtClean="0">
                <a:solidFill>
                  <a:srgbClr val="262626"/>
                </a:solidFill>
                <a:latin typeface="Salesforce Sans"/>
                <a:ea typeface="ＭＳ Ｐゴシック" charset="0"/>
                <a:cs typeface="ＭＳ Ｐゴシック" charset="0"/>
              </a:rPr>
              <a:t>How</a:t>
            </a:r>
            <a:endParaRPr lang="en-US" sz="2400" b="1" spc="-30" dirty="0">
              <a:solidFill>
                <a:srgbClr val="262626"/>
              </a:solidFill>
              <a:latin typeface="Salesforce Sans"/>
              <a:ea typeface="ＭＳ Ｐゴシック" charset="0"/>
              <a:cs typeface="ＭＳ Ｐゴシック" charset="0"/>
            </a:endParaRPr>
          </a:p>
        </p:txBody>
      </p:sp>
      <p:sp>
        <p:nvSpPr>
          <p:cNvPr id="71" name="TextBox 70"/>
          <p:cNvSpPr txBox="1"/>
          <p:nvPr/>
        </p:nvSpPr>
        <p:spPr>
          <a:xfrm>
            <a:off x="119671" y="2102423"/>
            <a:ext cx="1303672"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Prospects</a:t>
            </a:r>
            <a:endParaRPr lang="en-US" sz="2000" spc="-30" dirty="0">
              <a:solidFill>
                <a:srgbClr val="7C868D"/>
              </a:solidFill>
              <a:latin typeface="Salesforce Sans"/>
              <a:ea typeface="ＭＳ Ｐゴシック" charset="0"/>
              <a:cs typeface="ＭＳ Ｐゴシック" charset="0"/>
            </a:endParaRPr>
          </a:p>
        </p:txBody>
      </p:sp>
      <p:sp>
        <p:nvSpPr>
          <p:cNvPr id="73" name="TextBox 72"/>
          <p:cNvSpPr txBox="1"/>
          <p:nvPr/>
        </p:nvSpPr>
        <p:spPr>
          <a:xfrm>
            <a:off x="58502" y="3129079"/>
            <a:ext cx="1426015"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Customers</a:t>
            </a:r>
          </a:p>
        </p:txBody>
      </p:sp>
      <p:sp>
        <p:nvSpPr>
          <p:cNvPr id="75" name="TextBox 74"/>
          <p:cNvSpPr txBox="1"/>
          <p:nvPr/>
        </p:nvSpPr>
        <p:spPr>
          <a:xfrm>
            <a:off x="165708" y="4155735"/>
            <a:ext cx="1211597"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Students</a:t>
            </a:r>
            <a:endParaRPr lang="en-US" sz="2000" spc="-30" dirty="0">
              <a:solidFill>
                <a:srgbClr val="7C868D"/>
              </a:solidFill>
              <a:latin typeface="Salesforce Sans"/>
              <a:ea typeface="ＭＳ Ｐゴシック" charset="0"/>
              <a:cs typeface="ＭＳ Ｐゴシック" charset="0"/>
            </a:endParaRPr>
          </a:p>
        </p:txBody>
      </p:sp>
      <p:sp>
        <p:nvSpPr>
          <p:cNvPr id="76" name="TextBox 75"/>
          <p:cNvSpPr txBox="1"/>
          <p:nvPr/>
        </p:nvSpPr>
        <p:spPr>
          <a:xfrm>
            <a:off x="203410" y="5182392"/>
            <a:ext cx="1136196"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Partners</a:t>
            </a:r>
            <a:endParaRPr lang="en-US" sz="2000" spc="-30" dirty="0">
              <a:solidFill>
                <a:srgbClr val="7C868D"/>
              </a:solidFill>
              <a:latin typeface="Salesforce Sans"/>
              <a:ea typeface="ＭＳ Ｐゴシック" charset="0"/>
              <a:cs typeface="ＭＳ Ｐゴシック" charset="0"/>
            </a:endParaRPr>
          </a:p>
        </p:txBody>
      </p:sp>
      <p:pic>
        <p:nvPicPr>
          <p:cNvPr id="13" name="Picture 12" descr="download.jpg"/>
          <p:cNvPicPr>
            <a:picLocks noChangeAspect="1"/>
          </p:cNvPicPr>
          <p:nvPr/>
        </p:nvPicPr>
        <p:blipFill>
          <a:blip r:embed="rId8">
            <a:extLst>
              <a:ext uri="{BEBA8EAE-BF5A-486C-A8C5-ECC9F3942E4B}">
                <a14:imgProps xmlns:a14="http://schemas.microsoft.com/office/drawing/2010/main">
                  <a14:imgLayer r:embed="rId9">
                    <a14:imgEffect>
                      <a14:backgroundRemoval t="0" b="100000" l="0" r="98104"/>
                    </a14:imgEffect>
                  </a14:imgLayer>
                </a14:imgProps>
              </a:ext>
              <a:ext uri="{28A0092B-C50C-407E-A947-70E740481C1C}">
                <a14:useLocalDpi xmlns:a14="http://schemas.microsoft.com/office/drawing/2010/main" val="0"/>
              </a:ext>
            </a:extLst>
          </a:blip>
          <a:stretch>
            <a:fillRect/>
          </a:stretch>
        </p:blipFill>
        <p:spPr>
          <a:xfrm>
            <a:off x="2111784" y="4947264"/>
            <a:ext cx="758322" cy="858953"/>
          </a:xfrm>
          <a:prstGeom prst="rect">
            <a:avLst/>
          </a:prstGeom>
        </p:spPr>
      </p:pic>
      <p:cxnSp>
        <p:nvCxnSpPr>
          <p:cNvPr id="78" name="Straight Arrow Connector 77"/>
          <p:cNvCxnSpPr>
            <a:stCxn id="13" idx="3"/>
            <a:endCxn id="4" idx="1"/>
          </p:cNvCxnSpPr>
          <p:nvPr/>
        </p:nvCxnSpPr>
        <p:spPr>
          <a:xfrm flipV="1">
            <a:off x="2870106" y="4064437"/>
            <a:ext cx="2114888" cy="1312304"/>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4" idx="1"/>
          </p:cNvCxnSpPr>
          <p:nvPr/>
        </p:nvCxnSpPr>
        <p:spPr>
          <a:xfrm>
            <a:off x="3139974" y="3825366"/>
            <a:ext cx="1845020" cy="239071"/>
          </a:xfrm>
          <a:prstGeom prst="straightConnector1">
            <a:avLst/>
          </a:prstGeom>
          <a:ln w="28575" cmpd="sng">
            <a:solidFill>
              <a:schemeClr val="accent1">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4839125" y="2808825"/>
            <a:ext cx="2510574" cy="2401527"/>
            <a:chOff x="4433846" y="1787824"/>
            <a:chExt cx="3390589" cy="3243318"/>
          </a:xfrm>
        </p:grpSpPr>
        <p:pic>
          <p:nvPicPr>
            <p:cNvPr id="82" name="Picture 26"/>
            <p:cNvPicPr>
              <a:picLocks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491615" y="1787824"/>
              <a:ext cx="3238355" cy="324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84" name="Picture 28"/>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l="4227" t="49505" r="9113" b="17699"/>
            <a:stretch/>
          </p:blipFill>
          <p:spPr bwMode="auto">
            <a:xfrm>
              <a:off x="4433846" y="3606191"/>
              <a:ext cx="3390589" cy="13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85" name="Rectangle 29"/>
            <p:cNvSpPr>
              <a:spLocks/>
            </p:cNvSpPr>
            <p:nvPr/>
          </p:nvSpPr>
          <p:spPr bwMode="auto">
            <a:xfrm>
              <a:off x="5375350" y="4089456"/>
              <a:ext cx="1628440" cy="611020"/>
            </a:xfrm>
            <a:prstGeom prst="rect">
              <a:avLst/>
            </a:prstGeom>
            <a:noFill/>
            <a:ln>
              <a:noFill/>
            </a:ln>
            <a:effectLst>
              <a:outerShdw blurRad="266700"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pPr algn="ctr">
                <a:lnSpc>
                  <a:spcPct val="80000"/>
                </a:lnSpc>
              </a:pPr>
              <a:r>
                <a:rPr lang="en-US" dirty="0" smtClean="0">
                  <a:solidFill>
                    <a:srgbClr val="FFFFFF"/>
                  </a:solidFill>
                  <a:latin typeface="Salesforce Sans"/>
                  <a:ea typeface="ＭＳ Ｐゴシック" charset="0"/>
                  <a:cs typeface="Salesforce Sans"/>
                </a:rPr>
                <a:t>Delighted</a:t>
              </a:r>
              <a:r>
                <a:rPr lang="en-US" dirty="0">
                  <a:solidFill>
                    <a:srgbClr val="FFFFFF"/>
                  </a:solidFill>
                  <a:latin typeface="Salesforce Sans"/>
                  <a:ea typeface="ＭＳ Ｐゴシック" charset="0"/>
                  <a:cs typeface="Salesforce Sans"/>
                </a:rPr>
                <a:t/>
              </a:r>
              <a:br>
                <a:rPr lang="en-US" dirty="0">
                  <a:solidFill>
                    <a:srgbClr val="FFFFFF"/>
                  </a:solidFill>
                  <a:latin typeface="Salesforce Sans"/>
                  <a:ea typeface="ＭＳ Ｐゴシック" charset="0"/>
                  <a:cs typeface="Salesforce Sans"/>
                </a:rPr>
              </a:br>
              <a:r>
                <a:rPr lang="en-US" b="1" dirty="0">
                  <a:solidFill>
                    <a:srgbClr val="FFFFFF"/>
                  </a:solidFill>
                  <a:latin typeface="Salesforce Sans"/>
                  <a:ea typeface="ＭＳ Ｐゴシック" charset="0"/>
                  <a:cs typeface="Salesforce Sans"/>
                  <a:sym typeface="VAG Rounded Std Bold" charset="0"/>
                </a:rPr>
                <a:t>Customers</a:t>
              </a:r>
            </a:p>
          </p:txBody>
        </p:sp>
      </p:grpSp>
      <p:pic>
        <p:nvPicPr>
          <p:cNvPr id="65" name="Picture 64"/>
          <p:cNvPicPr>
            <a:picLocks noChangeAspect="1"/>
          </p:cNvPicPr>
          <p:nvPr/>
        </p:nvPicPr>
        <p:blipFill>
          <a:blip r:embed="rId12"/>
          <a:stretch>
            <a:fillRect/>
          </a:stretch>
        </p:blipFill>
        <p:spPr>
          <a:xfrm>
            <a:off x="6494440" y="2051630"/>
            <a:ext cx="1143000" cy="1143000"/>
          </a:xfrm>
          <a:prstGeom prst="rect">
            <a:avLst/>
          </a:prstGeom>
        </p:spPr>
      </p:pic>
      <p:pic>
        <p:nvPicPr>
          <p:cNvPr id="67" name="Picture 66"/>
          <p:cNvPicPr>
            <a:picLocks noChangeAspect="1"/>
          </p:cNvPicPr>
          <p:nvPr/>
        </p:nvPicPr>
        <p:blipFill>
          <a:blip r:embed="rId13"/>
          <a:stretch>
            <a:fillRect/>
          </a:stretch>
        </p:blipFill>
        <p:spPr>
          <a:xfrm>
            <a:off x="4374176" y="4959277"/>
            <a:ext cx="1143000" cy="1143000"/>
          </a:xfrm>
          <a:prstGeom prst="rect">
            <a:avLst/>
          </a:prstGeom>
        </p:spPr>
      </p:pic>
      <p:pic>
        <p:nvPicPr>
          <p:cNvPr id="68" name="Picture 67"/>
          <p:cNvPicPr>
            <a:picLocks noChangeAspect="1"/>
          </p:cNvPicPr>
          <p:nvPr/>
        </p:nvPicPr>
        <p:blipFill>
          <a:blip r:embed="rId14"/>
          <a:stretch>
            <a:fillRect/>
          </a:stretch>
        </p:blipFill>
        <p:spPr>
          <a:xfrm>
            <a:off x="4374176" y="2051631"/>
            <a:ext cx="1143000" cy="1143000"/>
          </a:xfrm>
          <a:prstGeom prst="rect">
            <a:avLst/>
          </a:prstGeom>
        </p:spPr>
      </p:pic>
      <p:pic>
        <p:nvPicPr>
          <p:cNvPr id="74" name="Picture 73"/>
          <p:cNvPicPr>
            <a:picLocks noChangeAspect="1"/>
          </p:cNvPicPr>
          <p:nvPr/>
        </p:nvPicPr>
        <p:blipFill>
          <a:blip r:embed="rId15"/>
          <a:stretch>
            <a:fillRect/>
          </a:stretch>
        </p:blipFill>
        <p:spPr>
          <a:xfrm>
            <a:off x="6494440" y="4980802"/>
            <a:ext cx="1143000" cy="1143000"/>
          </a:xfrm>
          <a:prstGeom prst="rect">
            <a:avLst/>
          </a:prstGeom>
        </p:spPr>
      </p:pic>
      <p:sp>
        <p:nvSpPr>
          <p:cNvPr id="77" name="TextBox 76"/>
          <p:cNvSpPr txBox="1"/>
          <p:nvPr/>
        </p:nvSpPr>
        <p:spPr>
          <a:xfrm>
            <a:off x="10453458" y="2159526"/>
            <a:ext cx="1648123" cy="707886"/>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Increased</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Engagement</a:t>
            </a:r>
            <a:endParaRPr lang="en-US" sz="2000" spc="-30" dirty="0">
              <a:solidFill>
                <a:srgbClr val="7C868D"/>
              </a:solidFill>
              <a:latin typeface="Salesforce Sans"/>
              <a:ea typeface="ＭＳ Ｐゴシック" charset="0"/>
              <a:cs typeface="ＭＳ Ｐゴシック" charset="0"/>
            </a:endParaRPr>
          </a:p>
        </p:txBody>
      </p:sp>
      <p:sp>
        <p:nvSpPr>
          <p:cNvPr id="80" name="TextBox 79"/>
          <p:cNvSpPr txBox="1"/>
          <p:nvPr/>
        </p:nvSpPr>
        <p:spPr>
          <a:xfrm>
            <a:off x="10355609" y="3138827"/>
            <a:ext cx="1843820" cy="707886"/>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Omni-channel</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Experiences</a:t>
            </a:r>
            <a:endParaRPr lang="en-US" sz="2000" spc="-30" dirty="0">
              <a:solidFill>
                <a:srgbClr val="7C868D"/>
              </a:solidFill>
              <a:latin typeface="Salesforce Sans"/>
              <a:ea typeface="ＭＳ Ｐゴシック" charset="0"/>
              <a:cs typeface="ＭＳ Ｐゴシック" charset="0"/>
            </a:endParaRPr>
          </a:p>
        </p:txBody>
      </p:sp>
      <p:sp>
        <p:nvSpPr>
          <p:cNvPr id="83" name="TextBox 82"/>
          <p:cNvSpPr txBox="1"/>
          <p:nvPr/>
        </p:nvSpPr>
        <p:spPr>
          <a:xfrm>
            <a:off x="10434981" y="4118128"/>
            <a:ext cx="1685077" cy="1015663"/>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Convenience </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&amp;</a:t>
            </a:r>
            <a:br>
              <a:rPr lang="en-US" sz="2000" spc="-30" dirty="0" smtClean="0">
                <a:solidFill>
                  <a:srgbClr val="7C868D"/>
                </a:solidFill>
                <a:latin typeface="Salesforce Sans"/>
                <a:ea typeface="ＭＳ Ｐゴシック" charset="0"/>
                <a:cs typeface="ＭＳ Ｐゴシック" charset="0"/>
              </a:rPr>
            </a:br>
            <a:r>
              <a:rPr lang="en-US" sz="2000" spc="-30" dirty="0" smtClean="0">
                <a:solidFill>
                  <a:srgbClr val="7C868D"/>
                </a:solidFill>
                <a:latin typeface="Salesforce Sans"/>
                <a:ea typeface="ＭＳ Ｐゴシック" charset="0"/>
                <a:cs typeface="ＭＳ Ｐゴシック" charset="0"/>
              </a:rPr>
              <a:t>Control</a:t>
            </a:r>
            <a:endParaRPr lang="en-US" sz="2000" spc="-30" dirty="0">
              <a:solidFill>
                <a:srgbClr val="7C868D"/>
              </a:solidFill>
              <a:latin typeface="Salesforce Sans"/>
              <a:ea typeface="ＭＳ Ｐゴシック" charset="0"/>
              <a:cs typeface="ＭＳ Ｐゴシック" charset="0"/>
            </a:endParaRPr>
          </a:p>
        </p:txBody>
      </p:sp>
      <p:sp>
        <p:nvSpPr>
          <p:cNvPr id="86" name="TextBox 85"/>
          <p:cNvSpPr txBox="1"/>
          <p:nvPr/>
        </p:nvSpPr>
        <p:spPr>
          <a:xfrm>
            <a:off x="10754945" y="5405207"/>
            <a:ext cx="1045148" cy="400110"/>
          </a:xfrm>
          <a:prstGeom prst="rect">
            <a:avLst/>
          </a:prstGeom>
          <a:noFill/>
        </p:spPr>
        <p:txBody>
          <a:bodyPr wrap="none">
            <a:spAutoFit/>
          </a:bodyPr>
          <a:lstStyle/>
          <a:p>
            <a:pPr algn="ctr" fontAlgn="auto">
              <a:spcBef>
                <a:spcPts val="300"/>
              </a:spcBef>
              <a:spcAft>
                <a:spcPts val="1000"/>
              </a:spcAft>
              <a:defRPr/>
            </a:pPr>
            <a:r>
              <a:rPr lang="en-US" sz="2000" spc="-30" dirty="0" smtClean="0">
                <a:solidFill>
                  <a:srgbClr val="7C868D"/>
                </a:solidFill>
                <a:latin typeface="Salesforce Sans"/>
                <a:ea typeface="ＭＳ Ｐゴシック" charset="0"/>
                <a:cs typeface="ＭＳ Ｐゴシック" charset="0"/>
              </a:rPr>
              <a:t>Growth</a:t>
            </a:r>
            <a:endParaRPr lang="en-US" sz="2000" spc="-30" dirty="0">
              <a:solidFill>
                <a:srgbClr val="7C868D"/>
              </a:solidFill>
              <a:latin typeface="Salesforce Sans"/>
              <a:ea typeface="ＭＳ Ｐゴシック" charset="0"/>
              <a:cs typeface="ＭＳ Ｐゴシック" charset="0"/>
            </a:endParaRPr>
          </a:p>
        </p:txBody>
      </p:sp>
    </p:spTree>
    <p:extLst>
      <p:ext uri="{BB962C8B-B14F-4D97-AF65-F5344CB8AC3E}">
        <p14:creationId xmlns:p14="http://schemas.microsoft.com/office/powerpoint/2010/main" val="211532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How does Salesforce Identity delight customers?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082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Social Sign-on and User Registration</a:t>
            </a:r>
            <a:endParaRPr lang="en-US" dirty="0"/>
          </a:p>
        </p:txBody>
      </p:sp>
      <p:sp>
        <p:nvSpPr>
          <p:cNvPr id="5" name="Text Placeholder 4"/>
          <p:cNvSpPr>
            <a:spLocks noGrp="1"/>
          </p:cNvSpPr>
          <p:nvPr>
            <p:ph type="body" sz="quarter" idx="16"/>
          </p:nvPr>
        </p:nvSpPr>
        <p:spPr>
          <a:xfrm>
            <a:off x="338328" y="1021080"/>
            <a:ext cx="11484864" cy="369332"/>
          </a:xfrm>
        </p:spPr>
        <p:txBody>
          <a:bodyPr/>
          <a:lstStyle/>
          <a:p>
            <a:r>
              <a:rPr lang="en-US" dirty="0"/>
              <a:t>Where: Make it simple for users to connect</a:t>
            </a:r>
          </a:p>
        </p:txBody>
      </p:sp>
      <p:sp>
        <p:nvSpPr>
          <p:cNvPr id="3" name="Content Placeholder 2"/>
          <p:cNvSpPr>
            <a:spLocks noGrp="1"/>
          </p:cNvSpPr>
          <p:nvPr>
            <p:ph type="body" sz="quarter" idx="4294967295"/>
          </p:nvPr>
        </p:nvSpPr>
        <p:spPr>
          <a:xfrm>
            <a:off x="5898919" y="1529364"/>
            <a:ext cx="5932719" cy="4413250"/>
          </a:xfrm>
          <a:prstGeom prst="rect">
            <a:avLst/>
          </a:prstGeom>
        </p:spPr>
        <p:txBody>
          <a:bodyPr/>
          <a:lstStyle/>
          <a:p>
            <a:pPr marL="0" indent="0">
              <a:buNone/>
            </a:pPr>
            <a:r>
              <a:rPr lang="en-US" sz="2400" b="1" dirty="0" smtClean="0"/>
              <a:t>Social Login</a:t>
            </a:r>
          </a:p>
          <a:p>
            <a:r>
              <a:rPr lang="en-US" sz="2000" dirty="0"/>
              <a:t>Make Contacts active</a:t>
            </a:r>
          </a:p>
          <a:p>
            <a:r>
              <a:rPr lang="en-US" sz="2000" dirty="0" smtClean="0"/>
              <a:t>Reduce end-user friction via 3</a:t>
            </a:r>
            <a:r>
              <a:rPr lang="en-US" sz="2000" baseline="30000" dirty="0" smtClean="0"/>
              <a:t>rd </a:t>
            </a:r>
            <a:r>
              <a:rPr lang="en-US" sz="2000" dirty="0" smtClean="0"/>
              <a:t>party identities</a:t>
            </a:r>
          </a:p>
          <a:p>
            <a:r>
              <a:rPr lang="en-US" sz="2000" dirty="0" smtClean="0"/>
              <a:t>Facebook, Google, LinkedIn, Twitter, PayPal</a:t>
            </a:r>
          </a:p>
          <a:p>
            <a:r>
              <a:rPr lang="en-US" sz="2000" dirty="0" smtClean="0"/>
              <a:t>Extensible for regional social networks</a:t>
            </a:r>
          </a:p>
          <a:p>
            <a:endParaRPr lang="en-US" sz="2000" dirty="0" smtClean="0"/>
          </a:p>
          <a:p>
            <a:pPr marL="0" indent="0">
              <a:buNone/>
            </a:pPr>
            <a:r>
              <a:rPr lang="en-US" sz="2400" b="1" dirty="0" smtClean="0"/>
              <a:t>Simple Registration</a:t>
            </a:r>
          </a:p>
          <a:p>
            <a:r>
              <a:rPr lang="en-US" sz="2000" dirty="0" smtClean="0"/>
              <a:t>Social login simplifies new user sign-up</a:t>
            </a:r>
          </a:p>
          <a:p>
            <a:r>
              <a:rPr lang="en-US" sz="2000" dirty="0" smtClean="0"/>
              <a:t>Social profiles enhance personalization</a:t>
            </a:r>
          </a:p>
          <a:p>
            <a:r>
              <a:rPr lang="en-US" sz="2000" dirty="0" smtClean="0"/>
              <a:t>3</a:t>
            </a:r>
            <a:r>
              <a:rPr lang="en-US" sz="2000" baseline="30000" dirty="0" smtClean="0"/>
              <a:t>rd</a:t>
            </a:r>
            <a:r>
              <a:rPr lang="en-US" sz="2000" dirty="0" smtClean="0"/>
              <a:t> party verification and proofing services</a:t>
            </a:r>
          </a:p>
          <a:p>
            <a:r>
              <a:rPr lang="en-US" sz="2000" dirty="0" smtClean="0"/>
              <a:t>Trigger workflows</a:t>
            </a:r>
          </a:p>
          <a:p>
            <a:endParaRPr lang="en-US" sz="2000" dirty="0"/>
          </a:p>
        </p:txBody>
      </p:sp>
      <p:pic>
        <p:nvPicPr>
          <p:cNvPr id="15" name="Picture 2" descr="http://agbeat.com/wp-content/uploads/2012/03/LINKEDIN.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1040" y="1716282"/>
            <a:ext cx="1583050" cy="87259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thinkprogress.org/wp-content/uploads/2013/01/Googl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99280" y="1745642"/>
            <a:ext cx="1439374" cy="8097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854334" y="3677337"/>
            <a:ext cx="2043478" cy="3079380"/>
          </a:xfrm>
          <a:prstGeom prst="rect">
            <a:avLst/>
          </a:prstGeom>
        </p:spPr>
      </p:pic>
      <p:pic>
        <p:nvPicPr>
          <p:cNvPr id="10" name="Picture 9" descr="downloa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69" y="2407410"/>
            <a:ext cx="1967223" cy="573576"/>
          </a:xfrm>
          <a:prstGeom prst="rect">
            <a:avLst/>
          </a:prstGeom>
        </p:spPr>
      </p:pic>
      <p:pic>
        <p:nvPicPr>
          <p:cNvPr id="16" name="Picture 8" descr="http://superteam.com/wp-content/uploads/2013/05/facebook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669184" y="2461946"/>
            <a:ext cx="1001776" cy="10026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http://www.prconversations.com/wp-content/uploads/2011/08/twitter_icon4.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819730" y="2534426"/>
            <a:ext cx="842274" cy="8577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wnload.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938" y="2848636"/>
            <a:ext cx="1956843" cy="514959"/>
          </a:xfrm>
          <a:prstGeom prst="rect">
            <a:avLst/>
          </a:prstGeom>
        </p:spPr>
      </p:pic>
    </p:spTree>
    <p:extLst>
      <p:ext uri="{BB962C8B-B14F-4D97-AF65-F5344CB8AC3E}">
        <p14:creationId xmlns:p14="http://schemas.microsoft.com/office/powerpoint/2010/main" val="41664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prstGeom prst="rect">
            <a:avLst/>
          </a:prstGeom>
        </p:spPr>
        <p:txBody>
          <a:bodyPr/>
          <a:lstStyle/>
          <a:p>
            <a:pPr marL="0" indent="0" algn="ctr">
              <a:buNone/>
            </a:pPr>
            <a:r>
              <a:rPr lang="en-US" sz="2400" b="1" dirty="0" smtClean="0"/>
              <a:t>Standards-Based and Extensible</a:t>
            </a:r>
            <a:br>
              <a:rPr lang="en-US" sz="2400" b="1" dirty="0" smtClean="0"/>
            </a:br>
            <a:r>
              <a:rPr lang="en-US" sz="2400" b="1" dirty="0" smtClean="0"/>
              <a:t> </a:t>
            </a:r>
            <a:endParaRPr lang="en-US" sz="2000" dirty="0" smtClean="0"/>
          </a:p>
          <a:p>
            <a:r>
              <a:rPr lang="en-US" sz="2000" dirty="0" smtClean="0"/>
              <a:t>SAML</a:t>
            </a:r>
          </a:p>
          <a:p>
            <a:r>
              <a:rPr lang="en-US" sz="2000" dirty="0" smtClean="0"/>
              <a:t>OpenID Connect</a:t>
            </a:r>
          </a:p>
          <a:p>
            <a:r>
              <a:rPr lang="en-US" sz="2000" dirty="0" smtClean="0"/>
              <a:t>OAuth 2</a:t>
            </a:r>
          </a:p>
          <a:p>
            <a:r>
              <a:rPr lang="en-US" sz="2000" dirty="0" smtClean="0"/>
              <a:t>SCIM</a:t>
            </a:r>
          </a:p>
          <a:p>
            <a:r>
              <a:rPr lang="en-US" sz="2000" dirty="0" smtClean="0"/>
              <a:t>Delegated Authentication</a:t>
            </a:r>
          </a:p>
          <a:p>
            <a:r>
              <a:rPr lang="en-US" sz="2000" dirty="0" smtClean="0"/>
              <a:t>Canvas APIs</a:t>
            </a:r>
          </a:p>
          <a:p>
            <a:endParaRPr lang="en-US" sz="2000" dirty="0" smtClean="0"/>
          </a:p>
        </p:txBody>
      </p:sp>
      <p:sp>
        <p:nvSpPr>
          <p:cNvPr id="3" name="Content Placeholder 2"/>
          <p:cNvSpPr>
            <a:spLocks noGrp="1"/>
          </p:cNvSpPr>
          <p:nvPr>
            <p:ph sz="half" idx="17"/>
          </p:nvPr>
        </p:nvSpPr>
        <p:spPr/>
        <p:txBody>
          <a:bodyPr/>
          <a:lstStyle/>
          <a:p>
            <a:pPr algn="ctr">
              <a:buNone/>
            </a:pPr>
            <a:r>
              <a:rPr lang="en-US" sz="2400" b="1" dirty="0"/>
              <a:t>Authentication, Policy and Access control</a:t>
            </a:r>
          </a:p>
          <a:p>
            <a:endParaRPr lang="en-US" dirty="0"/>
          </a:p>
          <a:p>
            <a:r>
              <a:rPr lang="en-US" dirty="0"/>
              <a:t>Built-in OTP two-factor and step-up authentication</a:t>
            </a:r>
          </a:p>
          <a:p>
            <a:r>
              <a:rPr lang="en-US" dirty="0" err="1"/>
              <a:t>Unphishable</a:t>
            </a:r>
            <a:r>
              <a:rPr lang="en-US" dirty="0"/>
              <a:t> Out-Of-Band 2FA (Coming Soon)</a:t>
            </a:r>
          </a:p>
          <a:p>
            <a:r>
              <a:rPr lang="en-US" dirty="0"/>
              <a:t>Risk-based authentication</a:t>
            </a:r>
          </a:p>
          <a:p>
            <a:r>
              <a:rPr lang="en-US" dirty="0"/>
              <a:t>3</a:t>
            </a:r>
            <a:r>
              <a:rPr lang="en-US" baseline="30000" dirty="0"/>
              <a:t>rd</a:t>
            </a:r>
            <a:r>
              <a:rPr lang="en-US" dirty="0"/>
              <a:t> party strong authentication support</a:t>
            </a:r>
          </a:p>
          <a:p>
            <a:r>
              <a:rPr lang="en-US" dirty="0"/>
              <a:t>Enterprise control over OAuth</a:t>
            </a:r>
          </a:p>
          <a:p>
            <a:endParaRPr lang="en-US" dirty="0"/>
          </a:p>
          <a:p>
            <a:endParaRPr lang="en-US" dirty="0"/>
          </a:p>
        </p:txBody>
      </p:sp>
      <p:sp>
        <p:nvSpPr>
          <p:cNvPr id="19" name="Text Placeholder 18"/>
          <p:cNvSpPr>
            <a:spLocks noGrp="1"/>
          </p:cNvSpPr>
          <p:nvPr>
            <p:ph type="body" sz="quarter" idx="16"/>
          </p:nvPr>
        </p:nvSpPr>
        <p:spPr/>
        <p:txBody>
          <a:bodyPr/>
          <a:lstStyle/>
          <a:p>
            <a:r>
              <a:rPr lang="en-US" dirty="0"/>
              <a:t>What: Connected to Apps</a:t>
            </a:r>
          </a:p>
        </p:txBody>
      </p:sp>
      <p:sp>
        <p:nvSpPr>
          <p:cNvPr id="2" name="Title 1"/>
          <p:cNvSpPr>
            <a:spLocks noGrp="1"/>
          </p:cNvSpPr>
          <p:nvPr>
            <p:ph type="title"/>
          </p:nvPr>
        </p:nvSpPr>
        <p:spPr/>
        <p:txBody>
          <a:bodyPr/>
          <a:lstStyle/>
          <a:p>
            <a:r>
              <a:rPr lang="en-US" dirty="0" smtClean="0"/>
              <a:t>Federation, Single Sign-On, and Authentication</a:t>
            </a:r>
            <a:endParaRPr lang="en-US" dirty="0"/>
          </a:p>
        </p:txBody>
      </p:sp>
      <p:pic>
        <p:nvPicPr>
          <p:cNvPr id="8" name="Content Placeholder 7" descr="unnamed-2.png"/>
          <p:cNvPicPr>
            <a:picLocks noGrp="1" noChangeAspect="1"/>
          </p:cNvPicPr>
          <p:nvPr>
            <p:ph sz="half" idx="1"/>
          </p:nvPr>
        </p:nvPicPr>
        <p:blipFill>
          <a:blip r:embed="rId3">
            <a:extLst>
              <a:ext uri="{28A0092B-C50C-407E-A947-70E740481C1C}">
                <a14:useLocalDpi xmlns:a14="http://schemas.microsoft.com/office/drawing/2010/main" val="0"/>
              </a:ext>
            </a:extLst>
          </a:blip>
          <a:srcRect t="-15664" b="-15664"/>
          <a:stretch>
            <a:fillRect/>
          </a:stretch>
        </p:blipFill>
        <p:spPr/>
      </p:pic>
    </p:spTree>
    <p:extLst>
      <p:ext uri="{BB962C8B-B14F-4D97-AF65-F5344CB8AC3E}">
        <p14:creationId xmlns:p14="http://schemas.microsoft.com/office/powerpoint/2010/main" val="227536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1091764" y="126097"/>
            <a:ext cx="1097061" cy="1095789"/>
            <a:chOff x="2444750" y="9704481"/>
            <a:chExt cx="2236988" cy="2232417"/>
          </a:xfrm>
        </p:grpSpPr>
        <p:pic>
          <p:nvPicPr>
            <p:cNvPr id="14"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44750" y="9704481"/>
              <a:ext cx="2236988" cy="2207268"/>
            </a:xfrm>
            <a:prstGeom prst="rect">
              <a:avLst/>
            </a:prstGeom>
            <a:noFill/>
            <a:ln w="12700">
              <a:noFill/>
              <a:miter lim="800000"/>
              <a:headEnd/>
              <a:tailEnd/>
            </a:ln>
          </p:spPr>
        </p:pic>
        <p:sp>
          <p:nvSpPr>
            <p:cNvPr id="15" name="TextBox 14"/>
            <p:cNvSpPr txBox="1"/>
            <p:nvPr/>
          </p:nvSpPr>
          <p:spPr>
            <a:xfrm>
              <a:off x="2481427" y="10930102"/>
              <a:ext cx="2163636" cy="1006796"/>
            </a:xfrm>
            <a:prstGeom prst="rect">
              <a:avLst/>
            </a:prstGeom>
            <a:noFill/>
          </p:spPr>
          <p:txBody>
            <a:bodyPr wrap="square" lIns="93167" tIns="46585" rIns="93167" bIns="46585" rtlCol="0">
              <a:spAutoFit/>
            </a:bodyPr>
            <a:lstStyle/>
            <a:p>
              <a:pPr algn="ctr"/>
              <a:r>
                <a:rPr lang="en-US" sz="1300" dirty="0">
                  <a:solidFill>
                    <a:srgbClr val="FFFFFF"/>
                  </a:solidFill>
                  <a:latin typeface="VAG Rounded Std Thin"/>
                  <a:cs typeface="VAG Rounded Std Thin"/>
                  <a:sym typeface="VAG Rounded Std Light" charset="0"/>
                </a:rPr>
                <a:t>Mobile Identity</a:t>
              </a:r>
            </a:p>
          </p:txBody>
        </p:sp>
        <p:grpSp>
          <p:nvGrpSpPr>
            <p:cNvPr id="16" name="Group 100"/>
            <p:cNvGrpSpPr/>
            <p:nvPr/>
          </p:nvGrpSpPr>
          <p:grpSpPr>
            <a:xfrm>
              <a:off x="3097234" y="9893251"/>
              <a:ext cx="932021" cy="1169377"/>
              <a:chOff x="13837163" y="8267479"/>
              <a:chExt cx="932021" cy="1169377"/>
            </a:xfrm>
          </p:grpSpPr>
          <p:pic>
            <p:nvPicPr>
              <p:cNvPr id="22" name="Picture 21" descr="Accounts-Contacts-icon-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13319" y="8592856"/>
                <a:ext cx="563890" cy="414912"/>
              </a:xfrm>
              <a:prstGeom prst="rect">
                <a:avLst/>
              </a:prstGeom>
            </p:spPr>
          </p:pic>
          <p:pic>
            <p:nvPicPr>
              <p:cNvPr id="24" name="Picture 23" descr="ipad_icon_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837163" y="8267479"/>
                <a:ext cx="932021" cy="1169377"/>
              </a:xfrm>
              <a:prstGeom prst="rect">
                <a:avLst/>
              </a:prstGeom>
            </p:spPr>
          </p:pic>
        </p:grpSp>
      </p:grpSp>
      <p:pic>
        <p:nvPicPr>
          <p:cNvPr id="4" name="Content Placeholder 3" descr="IMG_2842.PNG"/>
          <p:cNvPicPr>
            <a:picLocks noGrp="1" noChangeAspect="1"/>
          </p:cNvPicPr>
          <p:nvPr>
            <p:ph sz="quarter" idx="10"/>
          </p:nvPr>
        </p:nvPicPr>
        <p:blipFill>
          <a:blip r:embed="rId6">
            <a:extLst>
              <a:ext uri="{28A0092B-C50C-407E-A947-70E740481C1C}">
                <a14:useLocalDpi xmlns:a14="http://schemas.microsoft.com/office/drawing/2010/main" val="0"/>
              </a:ext>
            </a:extLst>
          </a:blip>
          <a:srcRect l="-2084" r="-2084"/>
          <a:stretch>
            <a:fillRect/>
          </a:stretch>
        </p:blipFill>
        <p:spPr/>
      </p:pic>
      <p:sp>
        <p:nvSpPr>
          <p:cNvPr id="11" name="Content Placeholder 10"/>
          <p:cNvSpPr>
            <a:spLocks noGrp="1"/>
          </p:cNvSpPr>
          <p:nvPr>
            <p:ph sz="quarter" idx="11"/>
          </p:nvPr>
        </p:nvSpPr>
        <p:spPr/>
        <p:txBody>
          <a:bodyPr/>
          <a:lstStyle/>
          <a:p>
            <a:pPr algn="ctr"/>
            <a:r>
              <a:rPr lang="en-US" b="1" dirty="0" smtClean="0"/>
              <a:t>Salesforce apps</a:t>
            </a:r>
          </a:p>
          <a:p>
            <a:endParaRPr lang="en-US" dirty="0" smtClean="0"/>
          </a:p>
          <a:p>
            <a:r>
              <a:rPr lang="en-US" dirty="0" smtClean="0"/>
              <a:t>Quick deploy of mobile SSO in Salesforce1</a:t>
            </a:r>
          </a:p>
          <a:p>
            <a:r>
              <a:rPr lang="en-US" dirty="0" smtClean="0"/>
              <a:t>Common user admin functions in </a:t>
            </a:r>
            <a:r>
              <a:rPr lang="en-US" dirty="0" err="1" smtClean="0"/>
              <a:t>SalesforceA</a:t>
            </a:r>
            <a:endParaRPr lang="en-US" dirty="0" smtClean="0"/>
          </a:p>
          <a:p>
            <a:r>
              <a:rPr lang="en-US" dirty="0" smtClean="0"/>
              <a:t>OTP in Salesforce Authenticator</a:t>
            </a:r>
          </a:p>
          <a:p>
            <a:endParaRPr lang="en-US" dirty="0" smtClean="0"/>
          </a:p>
          <a:p>
            <a:endParaRPr lang="en-US" dirty="0"/>
          </a:p>
        </p:txBody>
      </p:sp>
      <p:sp>
        <p:nvSpPr>
          <p:cNvPr id="12" name="Content Placeholder 11"/>
          <p:cNvSpPr>
            <a:spLocks noGrp="1"/>
          </p:cNvSpPr>
          <p:nvPr>
            <p:ph sz="quarter" idx="12"/>
          </p:nvPr>
        </p:nvSpPr>
        <p:spPr/>
        <p:txBody>
          <a:bodyPr/>
          <a:lstStyle/>
          <a:p>
            <a:pPr algn="ctr"/>
            <a:r>
              <a:rPr lang="en-US" b="1" dirty="0" smtClean="0"/>
              <a:t>Custom apps</a:t>
            </a:r>
          </a:p>
          <a:p>
            <a:endParaRPr lang="en-US" dirty="0" smtClean="0"/>
          </a:p>
          <a:p>
            <a:r>
              <a:rPr lang="en-US" dirty="0" smtClean="0"/>
              <a:t>Build custom mobile on iOS and Android in minutes</a:t>
            </a:r>
          </a:p>
          <a:p>
            <a:r>
              <a:rPr lang="en-US" dirty="0" smtClean="0"/>
              <a:t>Fully open-source and standards based</a:t>
            </a:r>
          </a:p>
          <a:p>
            <a:r>
              <a:rPr lang="en-US" dirty="0" smtClean="0"/>
              <a:t>Custom permissions</a:t>
            </a:r>
          </a:p>
          <a:p>
            <a:r>
              <a:rPr lang="en-US" dirty="0" smtClean="0"/>
              <a:t>Social sign-on</a:t>
            </a:r>
          </a:p>
          <a:p>
            <a:endParaRPr lang="en-US" dirty="0"/>
          </a:p>
        </p:txBody>
      </p:sp>
      <p:sp>
        <p:nvSpPr>
          <p:cNvPr id="17" name="Content Placeholder 16"/>
          <p:cNvSpPr>
            <a:spLocks noGrp="1"/>
          </p:cNvSpPr>
          <p:nvPr>
            <p:ph sz="quarter" idx="13"/>
          </p:nvPr>
        </p:nvSpPr>
        <p:spPr/>
        <p:txBody>
          <a:bodyPr/>
          <a:lstStyle/>
          <a:p>
            <a:pPr algn="ctr"/>
            <a:r>
              <a:rPr lang="en-US" b="1" dirty="0" smtClean="0"/>
              <a:t>Enterprise control</a:t>
            </a:r>
          </a:p>
          <a:p>
            <a:endParaRPr lang="en-US" dirty="0" smtClean="0"/>
          </a:p>
          <a:p>
            <a:r>
              <a:rPr lang="en-US" dirty="0" smtClean="0"/>
              <a:t>Single Sign-On</a:t>
            </a:r>
          </a:p>
          <a:p>
            <a:r>
              <a:rPr lang="en-US" dirty="0" smtClean="0"/>
              <a:t>Pin protection</a:t>
            </a:r>
          </a:p>
          <a:p>
            <a:r>
              <a:rPr lang="en-US" dirty="0" smtClean="0"/>
              <a:t>Two-factor authentication</a:t>
            </a:r>
          </a:p>
          <a:p>
            <a:r>
              <a:rPr lang="en-US" dirty="0" smtClean="0"/>
              <a:t>Delegate authentication process to native browser</a:t>
            </a:r>
          </a:p>
          <a:p>
            <a:r>
              <a:rPr lang="en-US" dirty="0" smtClean="0"/>
              <a:t>Central Reporting</a:t>
            </a:r>
          </a:p>
          <a:p>
            <a:endParaRPr lang="en-US" dirty="0" smtClean="0"/>
          </a:p>
          <a:p>
            <a:endParaRPr lang="en-US" dirty="0"/>
          </a:p>
        </p:txBody>
      </p:sp>
      <p:sp>
        <p:nvSpPr>
          <p:cNvPr id="18" name="Text Placeholder 17"/>
          <p:cNvSpPr>
            <a:spLocks noGrp="1"/>
          </p:cNvSpPr>
          <p:nvPr>
            <p:ph type="body" sz="quarter" idx="16"/>
          </p:nvPr>
        </p:nvSpPr>
        <p:spPr/>
        <p:txBody>
          <a:bodyPr/>
          <a:lstStyle/>
          <a:p>
            <a:r>
              <a:rPr lang="en-US" smtClean="0"/>
              <a:t>What: Deploy Once; Use Everywhere</a:t>
            </a:r>
            <a:endParaRPr lang="en-US" dirty="0"/>
          </a:p>
        </p:txBody>
      </p:sp>
      <p:sp>
        <p:nvSpPr>
          <p:cNvPr id="2" name="Title 1"/>
          <p:cNvSpPr>
            <a:spLocks noGrp="1"/>
          </p:cNvSpPr>
          <p:nvPr>
            <p:ph type="title"/>
          </p:nvPr>
        </p:nvSpPr>
        <p:spPr/>
        <p:txBody>
          <a:bodyPr/>
          <a:lstStyle/>
          <a:p>
            <a:r>
              <a:rPr lang="en-US" smtClean="0"/>
              <a:t>Identity services for mobile devices</a:t>
            </a:r>
            <a:endParaRPr lang="en-US" dirty="0"/>
          </a:p>
        </p:txBody>
      </p:sp>
    </p:spTree>
    <p:extLst>
      <p:ext uri="{BB962C8B-B14F-4D97-AF65-F5344CB8AC3E}">
        <p14:creationId xmlns:p14="http://schemas.microsoft.com/office/powerpoint/2010/main" val="43420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091764" y="134629"/>
            <a:ext cx="1097061" cy="1083444"/>
            <a:chOff x="6757154" y="9702492"/>
            <a:chExt cx="2236988" cy="2207268"/>
          </a:xfrm>
        </p:grpSpPr>
        <p:pic>
          <p:nvPicPr>
            <p:cNvPr id="18"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57154" y="9702492"/>
              <a:ext cx="2236988" cy="2207268"/>
            </a:xfrm>
            <a:prstGeom prst="rect">
              <a:avLst/>
            </a:prstGeom>
            <a:noFill/>
            <a:ln w="12700">
              <a:noFill/>
              <a:miter lim="800000"/>
              <a:headEnd/>
              <a:tailEnd/>
            </a:ln>
          </p:spPr>
        </p:pic>
        <p:sp>
          <p:nvSpPr>
            <p:cNvPr id="19" name="TextBox 18"/>
            <p:cNvSpPr txBox="1"/>
            <p:nvPr/>
          </p:nvSpPr>
          <p:spPr>
            <a:xfrm>
              <a:off x="6793831" y="10884516"/>
              <a:ext cx="2163636" cy="1003239"/>
            </a:xfrm>
            <a:prstGeom prst="rect">
              <a:avLst/>
            </a:prstGeom>
            <a:noFill/>
          </p:spPr>
          <p:txBody>
            <a:bodyPr wrap="square" rtlCol="0">
              <a:spAutoFit/>
            </a:bodyPr>
            <a:lstStyle/>
            <a:p>
              <a:pPr algn="ctr"/>
              <a:r>
                <a:rPr lang="en-US" sz="1300" dirty="0">
                  <a:solidFill>
                    <a:srgbClr val="FFFFFF"/>
                  </a:solidFill>
                  <a:latin typeface="VAG Rounded Std Thin"/>
                  <a:cs typeface="VAG Rounded Std Thin"/>
                  <a:sym typeface="VAG Rounded Std Light" charset="0"/>
                </a:rPr>
                <a:t>Brandable Services</a:t>
              </a:r>
            </a:p>
          </p:txBody>
        </p:sp>
        <p:grpSp>
          <p:nvGrpSpPr>
            <p:cNvPr id="20" name="Group 129"/>
            <p:cNvGrpSpPr/>
            <p:nvPr/>
          </p:nvGrpSpPr>
          <p:grpSpPr>
            <a:xfrm>
              <a:off x="7434795" y="9893251"/>
              <a:ext cx="881707" cy="1106250"/>
              <a:chOff x="7411393" y="9969314"/>
              <a:chExt cx="881707" cy="1106250"/>
            </a:xfrm>
          </p:grpSpPr>
          <p:pic>
            <p:nvPicPr>
              <p:cNvPr id="21" name="Picture 20" descr="ipad_icon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1393" y="9969314"/>
                <a:ext cx="881707" cy="1106250"/>
              </a:xfrm>
              <a:prstGeom prst="rect">
                <a:avLst/>
              </a:prstGeom>
            </p:spPr>
          </p:pic>
          <p:pic>
            <p:nvPicPr>
              <p:cNvPr id="25" name="Picture 24"/>
              <p:cNvPicPr>
                <a:picLocks/>
              </p:cNvPicPr>
              <p:nvPr/>
            </p:nvPicPr>
            <p:blipFill>
              <a:blip r:embed="rId5"/>
              <a:stretch>
                <a:fillRect/>
              </a:stretch>
            </p:blipFill>
            <p:spPr>
              <a:xfrm>
                <a:off x="7473575" y="10028659"/>
                <a:ext cx="749808" cy="905256"/>
              </a:xfrm>
              <a:prstGeom prst="rect">
                <a:avLst/>
              </a:prstGeom>
            </p:spPr>
          </p:pic>
        </p:grpSp>
      </p:grpSp>
      <p:pic>
        <p:nvPicPr>
          <p:cNvPr id="5" name="Content Placeholder 4" descr="unnamed-1.png"/>
          <p:cNvPicPr>
            <a:picLocks noGrp="1" noChangeAspect="1"/>
          </p:cNvPicPr>
          <p:nvPr>
            <p:ph sz="half" idx="1"/>
          </p:nvPr>
        </p:nvPicPr>
        <p:blipFill>
          <a:blip r:embed="rId6">
            <a:extLst>
              <a:ext uri="{28A0092B-C50C-407E-A947-70E740481C1C}">
                <a14:useLocalDpi xmlns:a14="http://schemas.microsoft.com/office/drawing/2010/main" val="0"/>
              </a:ext>
            </a:extLst>
          </a:blip>
          <a:srcRect l="7715" r="7715"/>
          <a:stretch>
            <a:fillRect/>
          </a:stretch>
        </p:blipFill>
        <p:spPr/>
      </p:pic>
      <p:sp>
        <p:nvSpPr>
          <p:cNvPr id="9" name="Content Placeholder 8"/>
          <p:cNvSpPr>
            <a:spLocks noGrp="1"/>
          </p:cNvSpPr>
          <p:nvPr>
            <p:ph sz="half" idx="2"/>
          </p:nvPr>
        </p:nvSpPr>
        <p:spPr/>
        <p:txBody>
          <a:bodyPr/>
          <a:lstStyle/>
          <a:p>
            <a:r>
              <a:rPr lang="en-US" dirty="0" smtClean="0"/>
              <a:t>Declarative and</a:t>
            </a:r>
            <a:br>
              <a:rPr lang="en-US" dirty="0" smtClean="0"/>
            </a:br>
            <a:r>
              <a:rPr lang="en-US" dirty="0" smtClean="0"/>
              <a:t>Programmatic Branding</a:t>
            </a:r>
          </a:p>
          <a:p>
            <a:r>
              <a:rPr lang="en-US" dirty="0" smtClean="0"/>
              <a:t>Login Page for employees and extended enterprise</a:t>
            </a:r>
          </a:p>
          <a:p>
            <a:r>
              <a:rPr lang="en-US" dirty="0" smtClean="0"/>
              <a:t>Community Builder</a:t>
            </a:r>
          </a:p>
          <a:p>
            <a:r>
              <a:rPr lang="en-US" dirty="0" smtClean="0"/>
              <a:t>App Launcher</a:t>
            </a:r>
          </a:p>
          <a:p>
            <a:r>
              <a:rPr lang="en-US" dirty="0" smtClean="0"/>
              <a:t>Profile Page</a:t>
            </a:r>
          </a:p>
          <a:p>
            <a:r>
              <a:rPr lang="en-US" dirty="0" smtClean="0"/>
              <a:t>Salesforce1</a:t>
            </a:r>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smtClean="0"/>
              <a:t>Brand control</a:t>
            </a:r>
            <a:endParaRPr lang="en-US" dirty="0"/>
          </a:p>
        </p:txBody>
      </p:sp>
      <p:sp>
        <p:nvSpPr>
          <p:cNvPr id="10" name="Text Placeholder 9"/>
          <p:cNvSpPr>
            <a:spLocks noGrp="1"/>
          </p:cNvSpPr>
          <p:nvPr>
            <p:ph type="body" sz="quarter" idx="16"/>
          </p:nvPr>
        </p:nvSpPr>
        <p:spPr/>
        <p:txBody>
          <a:bodyPr/>
          <a:lstStyle/>
          <a:p>
            <a:r>
              <a:rPr lang="en-US" smtClean="0"/>
              <a:t>How: Delivering a great user experience</a:t>
            </a:r>
            <a:endParaRPr lang="en-US" dirty="0"/>
          </a:p>
        </p:txBody>
      </p:sp>
    </p:spTree>
    <p:extLst>
      <p:ext uri="{BB962C8B-B14F-4D97-AF65-F5344CB8AC3E}">
        <p14:creationId xmlns:p14="http://schemas.microsoft.com/office/powerpoint/2010/main" val="370099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Getting Going: Demo 1</a:t>
            </a:r>
            <a:endParaRPr lang="en-US" dirty="0"/>
          </a:p>
        </p:txBody>
      </p:sp>
      <p:sp>
        <p:nvSpPr>
          <p:cNvPr id="4" name="Text Placeholder 3"/>
          <p:cNvSpPr>
            <a:spLocks noGrp="1"/>
          </p:cNvSpPr>
          <p:nvPr>
            <p:ph type="subTitle" idx="1"/>
          </p:nvPr>
        </p:nvSpPr>
        <p:spPr/>
        <p:txBody>
          <a:bodyPr/>
          <a:lstStyle/>
          <a:p>
            <a:endParaRPr lang="en-US" dirty="0" smtClean="0"/>
          </a:p>
        </p:txBody>
      </p:sp>
    </p:spTree>
    <p:extLst>
      <p:ext uri="{BB962C8B-B14F-4D97-AF65-F5344CB8AC3E}">
        <p14:creationId xmlns:p14="http://schemas.microsoft.com/office/powerpoint/2010/main" val="43637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Community </a:t>
            </a:r>
            <a:r>
              <a:rPr lang="en-US" sz="2400" dirty="0" smtClean="0"/>
              <a:t>Builder</a:t>
            </a:r>
          </a:p>
          <a:p>
            <a:endParaRPr lang="en-US" sz="2400" dirty="0" smtClean="0"/>
          </a:p>
          <a:p>
            <a:r>
              <a:rPr lang="en-US" sz="2400" dirty="0" smtClean="0"/>
              <a:t>Global </a:t>
            </a:r>
            <a:r>
              <a:rPr lang="en-US" sz="2400" dirty="0"/>
              <a:t>Auth. Provider</a:t>
            </a:r>
          </a:p>
          <a:p>
            <a:endParaRPr lang="en-US" sz="2400" dirty="0"/>
          </a:p>
          <a:p>
            <a:r>
              <a:rPr lang="en-US" sz="2400" dirty="0" smtClean="0"/>
              <a:t>Registration Handlers</a:t>
            </a:r>
          </a:p>
          <a:p>
            <a:endParaRPr lang="en-US" sz="2400" dirty="0" smtClean="0"/>
          </a:p>
          <a:p>
            <a:pPr>
              <a:buNone/>
            </a:pPr>
            <a:r>
              <a:rPr lang="en-US" sz="2400" dirty="0" smtClean="0"/>
              <a:t>Community administration</a:t>
            </a:r>
            <a:endParaRPr lang="en-US" sz="2400" dirty="0"/>
          </a:p>
        </p:txBody>
      </p:sp>
      <p:sp>
        <p:nvSpPr>
          <p:cNvPr id="5" name="Text Placeholder 4"/>
          <p:cNvSpPr>
            <a:spLocks noGrp="1"/>
          </p:cNvSpPr>
          <p:nvPr>
            <p:ph type="body" sz="quarter" idx="16"/>
          </p:nvPr>
        </p:nvSpPr>
        <p:spPr>
          <a:xfrm>
            <a:off x="338328" y="1021080"/>
            <a:ext cx="11484864" cy="369332"/>
          </a:xfrm>
        </p:spPr>
        <p:txBody>
          <a:bodyPr/>
          <a:lstStyle/>
          <a:p>
            <a:pPr marL="0" indent="0">
              <a:buNone/>
            </a:pPr>
            <a:endParaRPr lang="en-US" dirty="0"/>
          </a:p>
        </p:txBody>
      </p:sp>
      <p:sp>
        <p:nvSpPr>
          <p:cNvPr id="4" name="Title 3"/>
          <p:cNvSpPr>
            <a:spLocks noGrp="1"/>
          </p:cNvSpPr>
          <p:nvPr>
            <p:ph type="title"/>
          </p:nvPr>
        </p:nvSpPr>
        <p:spPr/>
        <p:txBody>
          <a:bodyPr/>
          <a:lstStyle/>
          <a:p>
            <a:r>
              <a:rPr lang="en-US" dirty="0" smtClean="0"/>
              <a:t>What you are about to see</a:t>
            </a:r>
            <a:endParaRPr lang="en-US" dirty="0"/>
          </a:p>
        </p:txBody>
      </p:sp>
    </p:spTree>
    <p:extLst>
      <p:ext uri="{BB962C8B-B14F-4D97-AF65-F5344CB8AC3E}">
        <p14:creationId xmlns:p14="http://schemas.microsoft.com/office/powerpoint/2010/main" val="398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Connecting Apps: Demo 2</a:t>
            </a:r>
            <a:endParaRPr lang="en-US" dirty="0"/>
          </a:p>
        </p:txBody>
      </p:sp>
      <p:sp>
        <p:nvSpPr>
          <p:cNvPr id="4" name="Text Placeholder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0663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Chuck Mortimore</a:t>
            </a:r>
            <a:endParaRPr lang="en-US" dirty="0"/>
          </a:p>
        </p:txBody>
      </p:sp>
      <p:sp>
        <p:nvSpPr>
          <p:cNvPr id="3" name="Subtitle 2"/>
          <p:cNvSpPr>
            <a:spLocks noGrp="1"/>
          </p:cNvSpPr>
          <p:nvPr>
            <p:ph type="subTitle" idx="1"/>
          </p:nvPr>
        </p:nvSpPr>
        <p:spPr/>
        <p:txBody>
          <a:bodyPr/>
          <a:lstStyle/>
          <a:p>
            <a:r>
              <a:rPr lang="en-US" dirty="0" smtClean="0"/>
              <a:t>VP, Product Management Identity</a:t>
            </a:r>
          </a:p>
          <a:p>
            <a:r>
              <a:rPr lang="en-US" dirty="0" smtClean="0"/>
              <a:t>@</a:t>
            </a:r>
            <a:r>
              <a:rPr lang="en-US" dirty="0" err="1" smtClean="0"/>
              <a:t>cmort</a:t>
            </a:r>
            <a:endParaRPr lang="en-US" dirty="0"/>
          </a:p>
        </p:txBody>
      </p:sp>
    </p:spTree>
    <p:extLst>
      <p:ext uri="{BB962C8B-B14F-4D97-AF65-F5344CB8AC3E}">
        <p14:creationId xmlns:p14="http://schemas.microsoft.com/office/powerpoint/2010/main" val="218919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SSO to 3</a:t>
            </a:r>
            <a:r>
              <a:rPr lang="en-US" sz="2400" baseline="30000" dirty="0"/>
              <a:t>rd</a:t>
            </a:r>
            <a:r>
              <a:rPr lang="en-US" sz="2400" dirty="0"/>
              <a:t> party web </a:t>
            </a:r>
            <a:r>
              <a:rPr lang="en-US" sz="2400" dirty="0" smtClean="0"/>
              <a:t>sites</a:t>
            </a:r>
          </a:p>
          <a:p>
            <a:endParaRPr lang="en-US" sz="2400" dirty="0"/>
          </a:p>
          <a:p>
            <a:r>
              <a:rPr lang="en-US" sz="2400" dirty="0" smtClean="0"/>
              <a:t>Mobile SDK</a:t>
            </a:r>
            <a:endParaRPr lang="en-US" sz="2400" dirty="0"/>
          </a:p>
          <a:p>
            <a:pPr>
              <a:buNone/>
            </a:pPr>
            <a:endParaRPr lang="en-US" sz="2400" dirty="0"/>
          </a:p>
          <a:p>
            <a:endParaRPr lang="en-US" sz="2400" dirty="0"/>
          </a:p>
        </p:txBody>
      </p:sp>
      <p:sp>
        <p:nvSpPr>
          <p:cNvPr id="5" name="Text Placeholder 4"/>
          <p:cNvSpPr>
            <a:spLocks noGrp="1"/>
          </p:cNvSpPr>
          <p:nvPr>
            <p:ph type="body" sz="quarter" idx="16"/>
          </p:nvPr>
        </p:nvSpPr>
        <p:spPr>
          <a:xfrm>
            <a:off x="338328" y="1021080"/>
            <a:ext cx="11484864" cy="369332"/>
          </a:xfrm>
        </p:spPr>
        <p:txBody>
          <a:bodyPr/>
          <a:lstStyle/>
          <a:p>
            <a:pPr marL="0" indent="0">
              <a:buNone/>
            </a:pPr>
            <a:endParaRPr lang="en-US" dirty="0"/>
          </a:p>
        </p:txBody>
      </p:sp>
      <p:sp>
        <p:nvSpPr>
          <p:cNvPr id="4" name="Title 3"/>
          <p:cNvSpPr>
            <a:spLocks noGrp="1"/>
          </p:cNvSpPr>
          <p:nvPr>
            <p:ph type="title"/>
          </p:nvPr>
        </p:nvSpPr>
        <p:spPr/>
        <p:txBody>
          <a:bodyPr/>
          <a:lstStyle/>
          <a:p>
            <a:r>
              <a:rPr lang="en-US" dirty="0" smtClean="0"/>
              <a:t>What you are about to see</a:t>
            </a:r>
            <a:endParaRPr lang="en-US" dirty="0"/>
          </a:p>
        </p:txBody>
      </p:sp>
    </p:spTree>
    <p:extLst>
      <p:ext uri="{BB962C8B-B14F-4D97-AF65-F5344CB8AC3E}">
        <p14:creationId xmlns:p14="http://schemas.microsoft.com/office/powerpoint/2010/main" val="405595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Driving Engagement: Demo 3</a:t>
            </a:r>
            <a:endParaRPr lang="en-US" dirty="0"/>
          </a:p>
        </p:txBody>
      </p:sp>
      <p:sp>
        <p:nvSpPr>
          <p:cNvPr id="4" name="Text Placeholder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3193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Connected App </a:t>
            </a:r>
            <a:r>
              <a:rPr lang="en-US" sz="2400" dirty="0" smtClean="0"/>
              <a:t>Plugins</a:t>
            </a:r>
          </a:p>
          <a:p>
            <a:endParaRPr lang="en-US" sz="2400" dirty="0"/>
          </a:p>
          <a:p>
            <a:r>
              <a:rPr lang="en-US" sz="2400" dirty="0"/>
              <a:t>Salesforce Marketing Cloud </a:t>
            </a:r>
            <a:r>
              <a:rPr lang="en-US" sz="2400" dirty="0" smtClean="0"/>
              <a:t>Connector</a:t>
            </a:r>
            <a:endParaRPr lang="en-US" sz="2400" dirty="0"/>
          </a:p>
          <a:p>
            <a:endParaRPr lang="en-US" sz="2400" dirty="0"/>
          </a:p>
          <a:p>
            <a:r>
              <a:rPr lang="en-US" sz="2400" dirty="0"/>
              <a:t>Mobile identity </a:t>
            </a:r>
            <a:r>
              <a:rPr lang="en-US" sz="2400" dirty="0" smtClean="0"/>
              <a:t>services</a:t>
            </a:r>
            <a:endParaRPr lang="en-US" sz="2400" dirty="0"/>
          </a:p>
          <a:p>
            <a:endParaRPr lang="en-US" sz="2400" dirty="0"/>
          </a:p>
        </p:txBody>
      </p:sp>
      <p:sp>
        <p:nvSpPr>
          <p:cNvPr id="5" name="Text Placeholder 4"/>
          <p:cNvSpPr>
            <a:spLocks noGrp="1"/>
          </p:cNvSpPr>
          <p:nvPr>
            <p:ph type="body" sz="quarter" idx="16"/>
          </p:nvPr>
        </p:nvSpPr>
        <p:spPr>
          <a:xfrm>
            <a:off x="338328" y="1021080"/>
            <a:ext cx="11484864" cy="369332"/>
          </a:xfrm>
        </p:spPr>
        <p:txBody>
          <a:bodyPr/>
          <a:lstStyle/>
          <a:p>
            <a:endParaRPr lang="en-US" dirty="0"/>
          </a:p>
        </p:txBody>
      </p:sp>
      <p:sp>
        <p:nvSpPr>
          <p:cNvPr id="4" name="Title 3"/>
          <p:cNvSpPr>
            <a:spLocks noGrp="1"/>
          </p:cNvSpPr>
          <p:nvPr>
            <p:ph type="title"/>
          </p:nvPr>
        </p:nvSpPr>
        <p:spPr/>
        <p:txBody>
          <a:bodyPr/>
          <a:lstStyle/>
          <a:p>
            <a:r>
              <a:rPr lang="en-US" dirty="0" smtClean="0"/>
              <a:t>What you are about to see</a:t>
            </a:r>
            <a:endParaRPr lang="en-US" dirty="0"/>
          </a:p>
        </p:txBody>
      </p:sp>
    </p:spTree>
    <p:extLst>
      <p:ext uri="{BB962C8B-B14F-4D97-AF65-F5344CB8AC3E}">
        <p14:creationId xmlns:p14="http://schemas.microsoft.com/office/powerpoint/2010/main" val="343989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Putting it all together,</a:t>
            </a:r>
            <a:br>
              <a:rPr lang="en-US" dirty="0"/>
            </a:br>
            <a:r>
              <a:rPr lang="en-US" dirty="0"/>
              <a:t>Delighting </a:t>
            </a:r>
            <a:r>
              <a:rPr lang="en-US" dirty="0" smtClean="0"/>
              <a:t>customers</a:t>
            </a:r>
            <a:endParaRPr lang="en-US" dirty="0"/>
          </a:p>
        </p:txBody>
      </p:sp>
      <p:sp>
        <p:nvSpPr>
          <p:cNvPr id="4" name="Text Placeholder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30434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Salesforce Identity Components in Action</a:t>
            </a:r>
            <a:endParaRPr lang="en-US" dirty="0"/>
          </a:p>
        </p:txBody>
      </p:sp>
      <p:sp>
        <p:nvSpPr>
          <p:cNvPr id="2" name="Text Placeholder 1"/>
          <p:cNvSpPr>
            <a:spLocks noGrp="1"/>
          </p:cNvSpPr>
          <p:nvPr>
            <p:ph type="body" sz="quarter" idx="16"/>
          </p:nvPr>
        </p:nvSpPr>
        <p:spPr/>
        <p:txBody>
          <a:bodyPr/>
          <a:lstStyle/>
          <a:p>
            <a:r>
              <a:rPr lang="en-US" dirty="0" smtClean="0"/>
              <a:t>Where to go in Setup to make the magic happen</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345850736"/>
              </p:ext>
            </p:extLst>
          </p:nvPr>
        </p:nvGraphicFramePr>
        <p:xfrm>
          <a:off x="1874026" y="1518088"/>
          <a:ext cx="8125884" cy="5034279"/>
        </p:xfrm>
        <a:graphic>
          <a:graphicData uri="http://schemas.openxmlformats.org/drawingml/2006/table">
            <a:tbl>
              <a:tblPr firstRow="1" bandRow="1">
                <a:tableStyleId>{5C22544A-7EE6-4342-B048-85BDC9FD1C3A}</a:tableStyleId>
              </a:tblPr>
              <a:tblGrid>
                <a:gridCol w="2708628"/>
                <a:gridCol w="2708628"/>
                <a:gridCol w="2708628"/>
              </a:tblGrid>
              <a:tr h="370840">
                <a:tc>
                  <a:txBody>
                    <a:bodyPr/>
                    <a:lstStyle/>
                    <a:p>
                      <a:pPr algn="ctr"/>
                      <a:r>
                        <a:rPr lang="en-US" dirty="0" smtClean="0">
                          <a:latin typeface="Salesforce Sans"/>
                        </a:rPr>
                        <a:t>Requirement</a:t>
                      </a:r>
                      <a:endParaRPr lang="en-US" dirty="0">
                        <a:latin typeface="Salesforce Sans"/>
                      </a:endParaRPr>
                    </a:p>
                  </a:txBody>
                  <a:tcPr/>
                </a:tc>
                <a:tc>
                  <a:txBody>
                    <a:bodyPr/>
                    <a:lstStyle/>
                    <a:p>
                      <a:pPr algn="ctr"/>
                      <a:r>
                        <a:rPr lang="en-US" dirty="0" smtClean="0">
                          <a:latin typeface="Salesforce Sans"/>
                        </a:rPr>
                        <a:t>Reason</a:t>
                      </a:r>
                      <a:endParaRPr lang="en-US" dirty="0">
                        <a:latin typeface="Salesforce Sans"/>
                      </a:endParaRPr>
                    </a:p>
                  </a:txBody>
                  <a:tcPr/>
                </a:tc>
                <a:tc>
                  <a:txBody>
                    <a:bodyPr/>
                    <a:lstStyle/>
                    <a:p>
                      <a:pPr algn="ctr"/>
                      <a:r>
                        <a:rPr lang="en-US" dirty="0" smtClean="0">
                          <a:latin typeface="Salesforce Sans"/>
                        </a:rPr>
                        <a:t>In Setup</a:t>
                      </a:r>
                      <a:endParaRPr lang="en-US" dirty="0">
                        <a:latin typeface="Salesforce Sans"/>
                      </a:endParaRPr>
                    </a:p>
                  </a:txBody>
                  <a:tcPr/>
                </a:tc>
              </a:tr>
              <a:tr h="370840">
                <a:tc>
                  <a:txBody>
                    <a:bodyPr/>
                    <a:lstStyle/>
                    <a:p>
                      <a:r>
                        <a:rPr lang="en-US" dirty="0" smtClean="0">
                          <a:latin typeface="Salesforce Sans"/>
                        </a:rPr>
                        <a:t>Quick and Easy Registration</a:t>
                      </a:r>
                      <a:endParaRPr lang="en-US" dirty="0">
                        <a:latin typeface="Salesforce Sans"/>
                      </a:endParaRPr>
                    </a:p>
                  </a:txBody>
                  <a:tcPr/>
                </a:tc>
                <a:tc>
                  <a:txBody>
                    <a:bodyPr/>
                    <a:lstStyle/>
                    <a:p>
                      <a:r>
                        <a:rPr lang="en-US" dirty="0" smtClean="0">
                          <a:latin typeface="Salesforce Sans"/>
                        </a:rPr>
                        <a:t>Make engagement easier</a:t>
                      </a:r>
                      <a:endParaRPr lang="en-US" dirty="0">
                        <a:latin typeface="Salesforce Sans"/>
                      </a:endParaRPr>
                    </a:p>
                  </a:txBody>
                  <a:tcPr/>
                </a:tc>
                <a:tc>
                  <a:txBody>
                    <a:bodyPr/>
                    <a:lstStyle/>
                    <a:p>
                      <a:r>
                        <a:rPr lang="en-US" dirty="0" smtClean="0">
                          <a:latin typeface="Salesforce Sans"/>
                        </a:rPr>
                        <a:t>Auth. Providers</a:t>
                      </a:r>
                      <a:endParaRPr lang="en-US" dirty="0">
                        <a:latin typeface="Salesforce Sans"/>
                      </a:endParaRPr>
                    </a:p>
                  </a:txBody>
                  <a:tcPr/>
                </a:tc>
              </a:tr>
              <a:tr h="370840">
                <a:tc>
                  <a:txBody>
                    <a:bodyPr/>
                    <a:lstStyle/>
                    <a:p>
                      <a:r>
                        <a:rPr lang="en-US" dirty="0" smtClean="0">
                          <a:latin typeface="Salesforce Sans"/>
                        </a:rPr>
                        <a:t>Social Sign-On</a:t>
                      </a:r>
                      <a:endParaRPr lang="en-US" dirty="0">
                        <a:latin typeface="Salesforce Sans"/>
                      </a:endParaRPr>
                    </a:p>
                  </a:txBody>
                  <a:tcPr/>
                </a:tc>
                <a:tc>
                  <a:txBody>
                    <a:bodyPr/>
                    <a:lstStyle/>
                    <a:p>
                      <a:r>
                        <a:rPr lang="en-US" dirty="0" smtClean="0">
                          <a:latin typeface="Salesforce Sans"/>
                        </a:rPr>
                        <a:t>Reduce friction</a:t>
                      </a:r>
                      <a:br>
                        <a:rPr lang="en-US" dirty="0" smtClean="0">
                          <a:latin typeface="Salesforce Sans"/>
                        </a:rPr>
                      </a:br>
                      <a:r>
                        <a:rPr lang="en-US" dirty="0" smtClean="0">
                          <a:latin typeface="Salesforce Sans"/>
                        </a:rPr>
                        <a:t>Grow</a:t>
                      </a:r>
                      <a:r>
                        <a:rPr lang="en-US" baseline="0" dirty="0" smtClean="0">
                          <a:latin typeface="Salesforce Sans"/>
                        </a:rPr>
                        <a:t> the audience</a:t>
                      </a:r>
                      <a:endParaRPr lang="en-US" dirty="0">
                        <a:latin typeface="Salesforce Sans"/>
                      </a:endParaRPr>
                    </a:p>
                  </a:txBody>
                  <a:tcPr/>
                </a:tc>
                <a:tc>
                  <a:txBody>
                    <a:bodyPr/>
                    <a:lstStyle/>
                    <a:p>
                      <a:r>
                        <a:rPr lang="en-US" dirty="0" smtClean="0">
                          <a:latin typeface="Salesforce Sans"/>
                        </a:rPr>
                        <a:t>Auth.</a:t>
                      </a:r>
                      <a:r>
                        <a:rPr lang="en-US" baseline="0" dirty="0" smtClean="0">
                          <a:latin typeface="Salesforce Sans"/>
                        </a:rPr>
                        <a:t> Providers</a:t>
                      </a:r>
                      <a:endParaRPr lang="en-US" dirty="0">
                        <a:latin typeface="Salesforce Sans"/>
                      </a:endParaRPr>
                    </a:p>
                  </a:txBody>
                  <a:tcPr/>
                </a:tc>
              </a:tr>
              <a:tr h="370840">
                <a:tc>
                  <a:txBody>
                    <a:bodyPr/>
                    <a:lstStyle/>
                    <a:p>
                      <a:r>
                        <a:rPr lang="en-US" dirty="0" smtClean="0">
                          <a:latin typeface="Salesforce Sans"/>
                        </a:rPr>
                        <a:t>Create Accounts, </a:t>
                      </a:r>
                      <a:r>
                        <a:rPr lang="en-US" dirty="0" err="1" smtClean="0">
                          <a:latin typeface="Salesforce Sans"/>
                        </a:rPr>
                        <a:t>PersonAccounts</a:t>
                      </a:r>
                      <a:r>
                        <a:rPr lang="en-US" dirty="0" smtClean="0">
                          <a:latin typeface="Salesforce Sans"/>
                        </a:rPr>
                        <a:t>,</a:t>
                      </a:r>
                      <a:r>
                        <a:rPr lang="en-US" baseline="0" dirty="0" smtClean="0">
                          <a:latin typeface="Salesforce Sans"/>
                        </a:rPr>
                        <a:t> </a:t>
                      </a:r>
                      <a:r>
                        <a:rPr lang="en-US" dirty="0" smtClean="0">
                          <a:latin typeface="Salesforce Sans"/>
                        </a:rPr>
                        <a:t>Contacts, &amp; Users</a:t>
                      </a:r>
                      <a:r>
                        <a:rPr lang="en-US" baseline="0" dirty="0" smtClean="0">
                          <a:latin typeface="Salesforce Sans"/>
                        </a:rPr>
                        <a:t> during registration</a:t>
                      </a:r>
                      <a:endParaRPr lang="en-US" dirty="0">
                        <a:latin typeface="Salesforce Sans"/>
                      </a:endParaRPr>
                    </a:p>
                  </a:txBody>
                  <a:tcPr/>
                </a:tc>
                <a:tc>
                  <a:txBody>
                    <a:bodyPr/>
                    <a:lstStyle/>
                    <a:p>
                      <a:r>
                        <a:rPr lang="en-US" dirty="0" smtClean="0">
                          <a:latin typeface="Salesforce Sans"/>
                        </a:rPr>
                        <a:t>Our contact</a:t>
                      </a:r>
                      <a:r>
                        <a:rPr lang="en-US" baseline="0" dirty="0" smtClean="0">
                          <a:latin typeface="Salesforce Sans"/>
                        </a:rPr>
                        <a:t> data </a:t>
                      </a:r>
                      <a:r>
                        <a:rPr lang="en-US" dirty="0" smtClean="0">
                          <a:latin typeface="Salesforce Sans"/>
                        </a:rPr>
                        <a:t>is our gold!</a:t>
                      </a:r>
                      <a:endParaRPr lang="en-US" dirty="0">
                        <a:latin typeface="Salesforce Sans"/>
                      </a:endParaRPr>
                    </a:p>
                  </a:txBody>
                  <a:tcPr/>
                </a:tc>
                <a:tc>
                  <a:txBody>
                    <a:bodyPr/>
                    <a:lstStyle/>
                    <a:p>
                      <a:r>
                        <a:rPr lang="en-US" dirty="0" smtClean="0">
                          <a:latin typeface="Salesforce Sans"/>
                        </a:rPr>
                        <a:t>Registration</a:t>
                      </a:r>
                      <a:r>
                        <a:rPr lang="en-US" baseline="0" dirty="0" smtClean="0">
                          <a:latin typeface="Salesforce Sans"/>
                        </a:rPr>
                        <a:t> Handlers</a:t>
                      </a:r>
                      <a:endParaRPr lang="en-US" dirty="0">
                        <a:latin typeface="Salesforce Sans"/>
                      </a:endParaRPr>
                    </a:p>
                  </a:txBody>
                  <a:tcPr/>
                </a:tc>
              </a:tr>
              <a:tr h="370840">
                <a:tc>
                  <a:txBody>
                    <a:bodyPr/>
                    <a:lstStyle/>
                    <a:p>
                      <a:r>
                        <a:rPr lang="en-US" dirty="0" smtClean="0">
                          <a:latin typeface="Salesforce Sans"/>
                        </a:rPr>
                        <a:t>Single</a:t>
                      </a:r>
                      <a:r>
                        <a:rPr lang="en-US" baseline="0" dirty="0" smtClean="0">
                          <a:latin typeface="Salesforce Sans"/>
                        </a:rPr>
                        <a:t> Sign-On</a:t>
                      </a:r>
                      <a:endParaRPr lang="en-US" dirty="0">
                        <a:latin typeface="Salesforce Sans"/>
                      </a:endParaRPr>
                    </a:p>
                  </a:txBody>
                  <a:tcPr/>
                </a:tc>
                <a:tc>
                  <a:txBody>
                    <a:bodyPr/>
                    <a:lstStyle/>
                    <a:p>
                      <a:r>
                        <a:rPr lang="en-US" dirty="0" smtClean="0">
                          <a:latin typeface="Salesforce Sans"/>
                        </a:rPr>
                        <a:t>Seamless user experience</a:t>
                      </a:r>
                      <a:endParaRPr lang="en-US" dirty="0">
                        <a:latin typeface="Salesforce Sans"/>
                      </a:endParaRPr>
                    </a:p>
                  </a:txBody>
                  <a:tcPr/>
                </a:tc>
                <a:tc>
                  <a:txBody>
                    <a:bodyPr/>
                    <a:lstStyle/>
                    <a:p>
                      <a:r>
                        <a:rPr lang="en-US" dirty="0" smtClean="0">
                          <a:latin typeface="Salesforce Sans"/>
                        </a:rPr>
                        <a:t>Connected Apps</a:t>
                      </a:r>
                      <a:endParaRPr lang="en-US" dirty="0">
                        <a:latin typeface="Salesforce Sans"/>
                      </a:endParaRPr>
                    </a:p>
                  </a:txBody>
                  <a:tcPr/>
                </a:tc>
              </a:tr>
              <a:tr h="370840">
                <a:tc>
                  <a:txBody>
                    <a:bodyPr/>
                    <a:lstStyle/>
                    <a:p>
                      <a:r>
                        <a:rPr lang="en-US" dirty="0" smtClean="0">
                          <a:latin typeface="Salesforce Sans"/>
                        </a:rPr>
                        <a:t>Enforce SSO policy and enhance attributes</a:t>
                      </a:r>
                      <a:endParaRPr lang="en-US" dirty="0">
                        <a:latin typeface="Salesforce Sans"/>
                      </a:endParaRPr>
                    </a:p>
                  </a:txBody>
                  <a:tcPr/>
                </a:tc>
                <a:tc>
                  <a:txBody>
                    <a:bodyPr/>
                    <a:lstStyle/>
                    <a:p>
                      <a:r>
                        <a:rPr lang="en-US" dirty="0" smtClean="0">
                          <a:latin typeface="Salesforce Sans"/>
                        </a:rPr>
                        <a:t>Greater</a:t>
                      </a:r>
                      <a:r>
                        <a:rPr lang="en-US" baseline="0" dirty="0" smtClean="0">
                          <a:latin typeface="Salesforce Sans"/>
                        </a:rPr>
                        <a:t> control and enhanced personalization</a:t>
                      </a:r>
                      <a:endParaRPr lang="en-US" dirty="0">
                        <a:latin typeface="Salesforce Sans"/>
                      </a:endParaRPr>
                    </a:p>
                  </a:txBody>
                  <a:tcPr/>
                </a:tc>
                <a:tc>
                  <a:txBody>
                    <a:bodyPr/>
                    <a:lstStyle/>
                    <a:p>
                      <a:r>
                        <a:rPr lang="en-US" dirty="0" err="1" smtClean="0">
                          <a:latin typeface="Salesforce Sans"/>
                        </a:rPr>
                        <a:t>ConnectedAppPlugins</a:t>
                      </a:r>
                      <a:endParaRPr lang="en-US" dirty="0">
                        <a:latin typeface="Salesforce Sans"/>
                      </a:endParaRPr>
                    </a:p>
                  </a:txBody>
                  <a:tcPr/>
                </a:tc>
              </a:tr>
              <a:tr h="370840">
                <a:tc>
                  <a:txBody>
                    <a:bodyPr/>
                    <a:lstStyle/>
                    <a:p>
                      <a:r>
                        <a:rPr lang="en-US" dirty="0" smtClean="0">
                          <a:latin typeface="Salesforce Sans"/>
                        </a:rPr>
                        <a:t>Send emails the 1</a:t>
                      </a:r>
                      <a:r>
                        <a:rPr lang="en-US" baseline="30000" dirty="0" smtClean="0">
                          <a:latin typeface="Salesforce Sans"/>
                        </a:rPr>
                        <a:t>st</a:t>
                      </a:r>
                      <a:r>
                        <a:rPr lang="en-US" dirty="0" smtClean="0">
                          <a:latin typeface="Salesforce Sans"/>
                        </a:rPr>
                        <a:t> time a user logs in</a:t>
                      </a:r>
                      <a:endParaRPr lang="en-US" dirty="0">
                        <a:latin typeface="Salesforce Sans"/>
                      </a:endParaRPr>
                    </a:p>
                  </a:txBody>
                  <a:tcPr/>
                </a:tc>
                <a:tc>
                  <a:txBody>
                    <a:bodyPr/>
                    <a:lstStyle/>
                    <a:p>
                      <a:r>
                        <a:rPr lang="en-US" dirty="0" smtClean="0">
                          <a:latin typeface="Salesforce Sans"/>
                        </a:rPr>
                        <a:t>Drive</a:t>
                      </a:r>
                      <a:r>
                        <a:rPr lang="en-US" baseline="0" dirty="0" smtClean="0">
                          <a:latin typeface="Salesforce Sans"/>
                        </a:rPr>
                        <a:t> cross-channel engagement </a:t>
                      </a:r>
                      <a:endParaRPr lang="en-US" dirty="0">
                        <a:latin typeface="Salesforce Sans"/>
                      </a:endParaRPr>
                    </a:p>
                  </a:txBody>
                  <a:tcPr/>
                </a:tc>
                <a:tc>
                  <a:txBody>
                    <a:bodyPr/>
                    <a:lstStyle/>
                    <a:p>
                      <a:r>
                        <a:rPr lang="en-US" dirty="0" smtClean="0">
                          <a:latin typeface="Salesforce Sans"/>
                        </a:rPr>
                        <a:t>Salesforce Marketing Cloud</a:t>
                      </a:r>
                      <a:r>
                        <a:rPr lang="en-US" baseline="0" dirty="0" smtClean="0">
                          <a:latin typeface="Salesforce Sans"/>
                        </a:rPr>
                        <a:t> Connector*</a:t>
                      </a:r>
                      <a:endParaRPr lang="en-US" dirty="0">
                        <a:latin typeface="Salesforce Sans"/>
                      </a:endParaRPr>
                    </a:p>
                  </a:txBody>
                  <a:tcPr/>
                </a:tc>
              </a:tr>
            </a:tbl>
          </a:graphicData>
        </a:graphic>
      </p:graphicFrame>
    </p:spTree>
    <p:extLst>
      <p:ext uri="{BB962C8B-B14F-4D97-AF65-F5344CB8AC3E}">
        <p14:creationId xmlns:p14="http://schemas.microsoft.com/office/powerpoint/2010/main" val="82870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5"/>
          <p:cNvSpPr>
            <a:spLocks noGrp="1"/>
          </p:cNvSpPr>
          <p:nvPr>
            <p:ph idx="1"/>
          </p:nvPr>
        </p:nvSpPr>
        <p:spPr/>
        <p:txBody>
          <a:bodyPr/>
          <a:lstStyle/>
          <a:p>
            <a:pPr marL="342900" indent="-342900"/>
            <a:r>
              <a:rPr lang="en-US" dirty="0" smtClean="0">
                <a:ea typeface="ＭＳ Ｐゴシック" charset="0"/>
                <a:cs typeface="ＭＳ Ｐゴシック" charset="0"/>
              </a:rPr>
              <a:t>Attend other identity </a:t>
            </a:r>
            <a:r>
              <a:rPr lang="en-US" dirty="0" smtClean="0"/>
              <a:t>sessions. View list at </a:t>
            </a:r>
            <a:r>
              <a:rPr lang="en-US" smtClean="0">
                <a:hlinkClick r:id="rId2"/>
              </a:rPr>
              <a:t>salesforceidentity.info</a:t>
            </a:r>
            <a:endParaRPr lang="en-US" dirty="0" smtClean="0">
              <a:ea typeface="ＭＳ Ｐゴシック" charset="0"/>
              <a:cs typeface="ＭＳ Ｐゴシック" charset="0"/>
            </a:endParaRPr>
          </a:p>
          <a:p>
            <a:pPr marL="342900" indent="-342900"/>
            <a:r>
              <a:rPr lang="en-US" b="1" dirty="0" smtClean="0">
                <a:ea typeface="ＭＳ Ｐゴシック" charset="0"/>
                <a:cs typeface="ＭＳ Ｐゴシック" charset="0"/>
              </a:rPr>
              <a:t>How</a:t>
            </a:r>
            <a:r>
              <a:rPr lang="en-US" b="1" dirty="0">
                <a:ea typeface="ＭＳ Ｐゴシック" charset="0"/>
                <a:cs typeface="ＭＳ Ｐゴシック" charset="0"/>
              </a:rPr>
              <a:t>-To </a:t>
            </a:r>
          </a:p>
          <a:p>
            <a:pPr marL="628650" lvl="1" indent="-342900"/>
            <a:r>
              <a:rPr lang="en-US" dirty="0" smtClean="0">
                <a:ea typeface="ＭＳ Ｐゴシック" charset="0"/>
                <a:cs typeface="ＭＳ Ｐゴシック" charset="0"/>
              </a:rPr>
              <a:t>developer.salesforce.com/page/Identity</a:t>
            </a:r>
          </a:p>
          <a:p>
            <a:pPr marL="628650" lvl="1" indent="-342900"/>
            <a:r>
              <a:rPr lang="en-US" dirty="0" smtClean="0">
                <a:cs typeface="ＭＳ Ｐゴシック" charset="0"/>
              </a:rPr>
              <a:t>Salesforce Identity on </a:t>
            </a:r>
            <a:r>
              <a:rPr lang="en-US" dirty="0" smtClean="0">
                <a:cs typeface="ＭＳ Ｐゴシック" charset="0"/>
                <a:hlinkClick r:id="rId3"/>
              </a:rPr>
              <a:t>YouTube</a:t>
            </a:r>
            <a:endParaRPr lang="en-US" dirty="0" smtClean="0">
              <a:cs typeface="ＭＳ Ｐゴシック" charset="0"/>
            </a:endParaRPr>
          </a:p>
          <a:p>
            <a:pPr marL="628650" lvl="1" indent="-342900"/>
            <a:r>
              <a:rPr lang="en-US" dirty="0" smtClean="0">
                <a:ea typeface="ＭＳ Ｐゴシック" charset="0"/>
                <a:cs typeface="ＭＳ Ｐゴシック" charset="0"/>
              </a:rPr>
              <a:t>On </a:t>
            </a:r>
            <a:r>
              <a:rPr lang="en-US" dirty="0" smtClean="0">
                <a:ea typeface="ＭＳ Ｐゴシック" charset="0"/>
                <a:cs typeface="ＭＳ Ｐゴシック" charset="0"/>
                <a:hlinkClick r:id="rId4"/>
              </a:rPr>
              <a:t>GitHub</a:t>
            </a:r>
            <a:endParaRPr lang="en-US" dirty="0" smtClean="0">
              <a:ea typeface="ＭＳ Ｐゴシック" charset="0"/>
              <a:cs typeface="ＭＳ Ｐゴシック" charset="0"/>
            </a:endParaRPr>
          </a:p>
          <a:p>
            <a:pPr marL="342900" indent="-342900"/>
            <a:r>
              <a:rPr lang="en-US" b="1" dirty="0" smtClean="0">
                <a:ea typeface="ＭＳ Ｐゴシック" charset="0"/>
                <a:cs typeface="ＭＳ Ｐゴシック" charset="0"/>
              </a:rPr>
              <a:t>Ask </a:t>
            </a:r>
            <a:r>
              <a:rPr lang="en-US" b="1" dirty="0">
                <a:ea typeface="ＭＳ Ｐゴシック" charset="0"/>
                <a:cs typeface="ＭＳ Ｐゴシック" charset="0"/>
              </a:rPr>
              <a:t>questions</a:t>
            </a:r>
          </a:p>
          <a:p>
            <a:pPr marL="940691" lvl="1" indent="-342900"/>
            <a:r>
              <a:rPr lang="en-US" dirty="0">
                <a:ea typeface="ＭＳ Ｐゴシック" charset="0"/>
                <a:cs typeface="ＭＳ Ｐゴシック" charset="0"/>
              </a:rPr>
              <a:t>Join </a:t>
            </a:r>
            <a:r>
              <a:rPr lang="en-US" b="1" dirty="0">
                <a:ea typeface="ＭＳ Ｐゴシック" charset="0"/>
                <a:cs typeface="ＭＳ Ｐゴシック" charset="0"/>
              </a:rPr>
              <a:t>“</a:t>
            </a:r>
            <a:r>
              <a:rPr lang="en-US" altLang="ja-JP" b="1" dirty="0">
                <a:ea typeface="ＭＳ Ｐゴシック" charset="0"/>
                <a:cs typeface="ＭＳ Ｐゴシック" charset="0"/>
              </a:rPr>
              <a:t>Salesforce Identity</a:t>
            </a:r>
            <a:r>
              <a:rPr lang="en-US" b="1" dirty="0">
                <a:ea typeface="ＭＳ Ｐゴシック" charset="0"/>
                <a:cs typeface="ＭＳ Ｐゴシック" charset="0"/>
              </a:rPr>
              <a:t>”</a:t>
            </a:r>
            <a:r>
              <a:rPr lang="en-US" altLang="ja-JP" b="1" dirty="0">
                <a:ea typeface="ＭＳ Ｐゴシック" charset="0"/>
                <a:cs typeface="ＭＳ Ｐゴシック" charset="0"/>
              </a:rPr>
              <a:t> </a:t>
            </a:r>
            <a:r>
              <a:rPr lang="en-US" altLang="ja-JP" b="1" dirty="0" smtClean="0">
                <a:ea typeface="ＭＳ Ｐゴシック" charset="0"/>
                <a:cs typeface="ＭＳ Ｐゴシック" charset="0"/>
              </a:rPr>
              <a:t>Chatter </a:t>
            </a:r>
            <a:r>
              <a:rPr lang="en-US" altLang="ja-JP" b="1" dirty="0">
                <a:ea typeface="ＭＳ Ｐゴシック" charset="0"/>
                <a:cs typeface="ＭＳ Ｐゴシック" charset="0"/>
              </a:rPr>
              <a:t>group </a:t>
            </a:r>
            <a:r>
              <a:rPr lang="en-US" altLang="ja-JP" dirty="0">
                <a:ea typeface="ＭＳ Ｐゴシック" charset="0"/>
                <a:cs typeface="ＭＳ Ｐゴシック" charset="0"/>
              </a:rPr>
              <a:t>on </a:t>
            </a:r>
            <a:r>
              <a:rPr lang="en-US" altLang="ja-JP" dirty="0" smtClean="0">
                <a:ea typeface="ＭＳ Ｐゴシック" charset="0"/>
                <a:cs typeface="ＭＳ Ｐゴシック" charset="0"/>
                <a:hlinkClick r:id="rId5"/>
              </a:rPr>
              <a:t>success.salesforce.com</a:t>
            </a:r>
            <a:endParaRPr lang="en-US" dirty="0" smtClean="0">
              <a:ea typeface="ＭＳ Ｐゴシック" charset="0"/>
              <a:cs typeface="ＭＳ Ｐゴシック" charset="0"/>
            </a:endParaRPr>
          </a:p>
          <a:p>
            <a:pPr marL="342900" indent="-342900"/>
            <a:r>
              <a:rPr lang="en-US" b="1" dirty="0" smtClean="0">
                <a:ea typeface="ＭＳ Ｐゴシック" charset="0"/>
                <a:cs typeface="ＭＳ Ｐゴシック" charset="0"/>
              </a:rPr>
              <a:t>Try </a:t>
            </a:r>
            <a:r>
              <a:rPr lang="en-US" b="1" dirty="0">
                <a:ea typeface="ＭＳ Ｐゴシック" charset="0"/>
                <a:cs typeface="ＭＳ Ｐゴシック" charset="0"/>
              </a:rPr>
              <a:t>out</a:t>
            </a:r>
          </a:p>
          <a:p>
            <a:pPr marL="940691" lvl="1" indent="-342900"/>
            <a:r>
              <a:rPr lang="en-US" dirty="0" smtClean="0">
                <a:ea typeface="ＭＳ Ｐゴシック" charset="0"/>
                <a:cs typeface="ＭＳ Ｐゴシック" charset="0"/>
              </a:rPr>
              <a:t>Sign-up for a DE org or contact </a:t>
            </a:r>
            <a:r>
              <a:rPr lang="en-US" dirty="0">
                <a:ea typeface="ＭＳ Ｐゴシック" charset="0"/>
                <a:cs typeface="ＭＳ Ｐゴシック" charset="0"/>
              </a:rPr>
              <a:t>your AE </a:t>
            </a:r>
            <a:r>
              <a:rPr lang="en-US" dirty="0" smtClean="0">
                <a:ea typeface="ＭＳ Ｐゴシック" charset="0"/>
                <a:cs typeface="ＭＳ Ｐゴシック" charset="0"/>
              </a:rPr>
              <a:t>to try it in your sandbox org</a:t>
            </a:r>
            <a:endParaRPr lang="en-US" dirty="0">
              <a:ea typeface="ＭＳ Ｐゴシック" charset="0"/>
              <a:cs typeface="ＭＳ Ｐゴシック" charset="0"/>
            </a:endParaRPr>
          </a:p>
          <a:p>
            <a:pPr marL="978684" lvl="1" indent="-380893"/>
            <a:endParaRPr lang="en-US" dirty="0">
              <a:ea typeface="ＭＳ Ｐゴシック" charset="0"/>
              <a:cs typeface="ＭＳ Ｐゴシック" charset="0"/>
            </a:endParaRPr>
          </a:p>
        </p:txBody>
      </p:sp>
      <p:sp>
        <p:nvSpPr>
          <p:cNvPr id="2" name="Text Placeholder 1"/>
          <p:cNvSpPr>
            <a:spLocks noGrp="1"/>
          </p:cNvSpPr>
          <p:nvPr>
            <p:ph type="body" sz="quarter" idx="16"/>
          </p:nvPr>
        </p:nvSpPr>
        <p:spPr/>
        <p:txBody>
          <a:bodyPr/>
          <a:lstStyle/>
          <a:p>
            <a:endParaRPr lang="en-US"/>
          </a:p>
        </p:txBody>
      </p:sp>
      <p:sp>
        <p:nvSpPr>
          <p:cNvPr id="48129" name="Title 4"/>
          <p:cNvSpPr>
            <a:spLocks noGrp="1"/>
          </p:cNvSpPr>
          <p:nvPr>
            <p:ph type="title"/>
          </p:nvPr>
        </p:nvSpPr>
        <p:spPr/>
        <p:txBody>
          <a:bodyPr/>
          <a:lstStyle/>
          <a:p>
            <a:r>
              <a:rPr lang="en-US" dirty="0">
                <a:ea typeface="ＭＳ Ｐゴシック" charset="0"/>
                <a:cs typeface="ＭＳ Ｐゴシック" charset="0"/>
              </a:rPr>
              <a:t>Learn </a:t>
            </a:r>
            <a:r>
              <a:rPr lang="en-US" dirty="0" smtClean="0">
                <a:ea typeface="ＭＳ Ｐゴシック" charset="0"/>
                <a:cs typeface="ＭＳ Ｐゴシック" charset="0"/>
              </a:rPr>
              <a:t>More about Salesforce Identity</a:t>
            </a:r>
            <a:endParaRPr lang="en-US" dirty="0">
              <a:ea typeface="ＭＳ Ｐゴシック" charset="0"/>
              <a:cs typeface="ＭＳ Ｐゴシック" charset="0"/>
            </a:endParaRPr>
          </a:p>
        </p:txBody>
      </p:sp>
    </p:spTree>
    <p:extLst>
      <p:ext uri="{BB962C8B-B14F-4D97-AF65-F5344CB8AC3E}">
        <p14:creationId xmlns:p14="http://schemas.microsoft.com/office/powerpoint/2010/main" val="330524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90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Disruptors</a:t>
            </a:r>
            <a:endParaRPr lang="en-US" dirty="0"/>
          </a:p>
        </p:txBody>
      </p:sp>
      <p:sp>
        <p:nvSpPr>
          <p:cNvPr id="5" name="Text Placeholder 4"/>
          <p:cNvSpPr>
            <a:spLocks noGrp="1"/>
          </p:cNvSpPr>
          <p:nvPr>
            <p:ph type="body" sz="quarter" idx="16"/>
          </p:nvPr>
        </p:nvSpPr>
        <p:spPr/>
        <p:txBody>
          <a:bodyPr/>
          <a:lstStyle/>
          <a:p>
            <a:endParaRPr lang="en-US"/>
          </a:p>
        </p:txBody>
      </p:sp>
      <p:pic>
        <p:nvPicPr>
          <p:cNvPr id="11" name="image11.png"/>
          <p:cNvPicPr/>
          <p:nvPr/>
        </p:nvPicPr>
        <p:blipFill>
          <a:blip r:embed="rId2">
            <a:extLst/>
          </a:blip>
          <a:stretch>
            <a:fillRect/>
          </a:stretch>
        </p:blipFill>
        <p:spPr>
          <a:xfrm>
            <a:off x="9677453" y="2544280"/>
            <a:ext cx="1769440" cy="1769440"/>
          </a:xfrm>
          <a:prstGeom prst="rect">
            <a:avLst/>
          </a:prstGeom>
          <a:ln w="12700">
            <a:miter lim="400000"/>
          </a:ln>
        </p:spPr>
      </p:pic>
      <p:pic>
        <p:nvPicPr>
          <p:cNvPr id="12" name="image10.png"/>
          <p:cNvPicPr/>
          <p:nvPr/>
        </p:nvPicPr>
        <p:blipFill>
          <a:blip r:embed="rId3">
            <a:extLst/>
          </a:blip>
          <a:stretch>
            <a:fillRect/>
          </a:stretch>
        </p:blipFill>
        <p:spPr>
          <a:xfrm>
            <a:off x="5492361" y="2331492"/>
            <a:ext cx="3443162" cy="2195016"/>
          </a:xfrm>
          <a:prstGeom prst="rect">
            <a:avLst/>
          </a:prstGeom>
          <a:ln w="12700">
            <a:miter lim="400000"/>
          </a:ln>
        </p:spPr>
      </p:pic>
      <p:pic>
        <p:nvPicPr>
          <p:cNvPr id="13" name="image8.png"/>
          <p:cNvPicPr/>
          <p:nvPr/>
        </p:nvPicPr>
        <p:blipFill>
          <a:blip r:embed="rId4">
            <a:extLst/>
          </a:blip>
          <a:stretch>
            <a:fillRect/>
          </a:stretch>
        </p:blipFill>
        <p:spPr>
          <a:xfrm>
            <a:off x="741930" y="2639427"/>
            <a:ext cx="1579146" cy="1579146"/>
          </a:xfrm>
          <a:prstGeom prst="rect">
            <a:avLst/>
          </a:prstGeom>
          <a:ln w="12700">
            <a:miter lim="400000"/>
          </a:ln>
        </p:spPr>
      </p:pic>
      <p:pic>
        <p:nvPicPr>
          <p:cNvPr id="14" name="image9.png"/>
          <p:cNvPicPr/>
          <p:nvPr/>
        </p:nvPicPr>
        <p:blipFill>
          <a:blip r:embed="rId5">
            <a:extLst/>
          </a:blip>
          <a:stretch>
            <a:fillRect/>
          </a:stretch>
        </p:blipFill>
        <p:spPr>
          <a:xfrm>
            <a:off x="3063006" y="2530348"/>
            <a:ext cx="1687425" cy="1797304"/>
          </a:xfrm>
          <a:prstGeom prst="rect">
            <a:avLst/>
          </a:prstGeom>
          <a:ln w="12700">
            <a:miter lim="400000"/>
          </a:ln>
        </p:spPr>
      </p:pic>
    </p:spTree>
    <p:extLst>
      <p:ext uri="{BB962C8B-B14F-4D97-AF65-F5344CB8AC3E}">
        <p14:creationId xmlns:p14="http://schemas.microsoft.com/office/powerpoint/2010/main" val="318791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Welcome to Customer </a:t>
            </a:r>
            <a:r>
              <a:rPr lang="en-US" dirty="0" smtClean="0"/>
              <a:t>Identity</a:t>
            </a:r>
            <a:endParaRPr lang="en-US" dirty="0"/>
          </a:p>
        </p:txBody>
      </p:sp>
      <p:sp>
        <p:nvSpPr>
          <p:cNvPr id="4" name="Text Placeholder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138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 ahead of us…</a:t>
            </a:r>
            <a:endParaRPr lang="en-US" dirty="0"/>
          </a:p>
        </p:txBody>
      </p:sp>
      <p:sp>
        <p:nvSpPr>
          <p:cNvPr id="3" name="Text Placeholder 2"/>
          <p:cNvSpPr>
            <a:spLocks noGrp="1"/>
          </p:cNvSpPr>
          <p:nvPr>
            <p:ph type="body" sz="quarter" idx="16"/>
          </p:nvPr>
        </p:nvSpPr>
        <p:spPr/>
        <p:txBody>
          <a:bodyPr/>
          <a:lstStyle/>
          <a:p>
            <a:endParaRPr lang="en-US"/>
          </a:p>
        </p:txBody>
      </p:sp>
      <p:pic>
        <p:nvPicPr>
          <p:cNvPr id="5" name="Picture 4" descr="pixelated custom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162" y="1682750"/>
            <a:ext cx="3492500" cy="3492500"/>
          </a:xfrm>
          <a:prstGeom prst="rect">
            <a:avLst/>
          </a:prstGeom>
        </p:spPr>
      </p:pic>
    </p:spTree>
    <p:extLst>
      <p:ext uri="{BB962C8B-B14F-4D97-AF65-F5344CB8AC3E}">
        <p14:creationId xmlns:p14="http://schemas.microsoft.com/office/powerpoint/2010/main" val="142241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 Complete </a:t>
            </a:r>
            <a:r>
              <a:rPr lang="en-US" dirty="0"/>
              <a:t>Picture for </a:t>
            </a:r>
            <a:r>
              <a:rPr lang="en-US" dirty="0" smtClean="0"/>
              <a:t>Delighted Customers</a:t>
            </a:r>
            <a:endParaRPr lang="en-US" dirty="0"/>
          </a:p>
        </p:txBody>
      </p:sp>
      <p:sp>
        <p:nvSpPr>
          <p:cNvPr id="4" name="Text Placeholder 3"/>
          <p:cNvSpPr>
            <a:spLocks noGrp="1"/>
          </p:cNvSpPr>
          <p:nvPr>
            <p:ph type="body" sz="quarter" idx="16"/>
          </p:nvPr>
        </p:nvSpPr>
        <p:spPr/>
        <p:txBody>
          <a:bodyPr/>
          <a:lstStyle/>
          <a:p>
            <a:endParaRPr lang="en-US"/>
          </a:p>
        </p:txBody>
      </p:sp>
      <p:grpSp>
        <p:nvGrpSpPr>
          <p:cNvPr id="3" name="Group 2"/>
          <p:cNvGrpSpPr/>
          <p:nvPr/>
        </p:nvGrpSpPr>
        <p:grpSpPr>
          <a:xfrm>
            <a:off x="4399118" y="1807341"/>
            <a:ext cx="3390589" cy="3243318"/>
            <a:chOff x="4433846" y="1787824"/>
            <a:chExt cx="3390589" cy="3243318"/>
          </a:xfrm>
        </p:grpSpPr>
        <p:pic>
          <p:nvPicPr>
            <p:cNvPr id="8" name="Picture 26"/>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91615" y="1787824"/>
              <a:ext cx="3238355" cy="324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0" name="Picture 2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4227" t="49505" r="9113" b="17699"/>
            <a:stretch/>
          </p:blipFill>
          <p:spPr bwMode="auto">
            <a:xfrm>
              <a:off x="4433846" y="3606191"/>
              <a:ext cx="3390589" cy="13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 name="Rectangle 29"/>
            <p:cNvSpPr>
              <a:spLocks/>
            </p:cNvSpPr>
            <p:nvPr/>
          </p:nvSpPr>
          <p:spPr bwMode="auto">
            <a:xfrm>
              <a:off x="5385560" y="4093299"/>
              <a:ext cx="1608022" cy="603334"/>
            </a:xfrm>
            <a:prstGeom prst="rect">
              <a:avLst/>
            </a:prstGeom>
            <a:noFill/>
            <a:ln>
              <a:noFill/>
            </a:ln>
            <a:effectLst>
              <a:outerShdw blurRad="266700"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pPr algn="ctr">
                <a:lnSpc>
                  <a:spcPct val="80000"/>
                </a:lnSpc>
              </a:pPr>
              <a:r>
                <a:rPr lang="en-US" sz="2400" dirty="0" smtClean="0">
                  <a:solidFill>
                    <a:srgbClr val="FFFFFF"/>
                  </a:solidFill>
                  <a:latin typeface="Salesforce Sans"/>
                  <a:ea typeface="ＭＳ Ｐゴシック" charset="0"/>
                  <a:cs typeface="Salesforce Sans"/>
                </a:rPr>
                <a:t>Delighted</a:t>
              </a:r>
              <a:r>
                <a:rPr lang="en-US" sz="2400" dirty="0">
                  <a:solidFill>
                    <a:srgbClr val="FFFFFF"/>
                  </a:solidFill>
                  <a:latin typeface="Salesforce Sans"/>
                  <a:ea typeface="ＭＳ Ｐゴシック" charset="0"/>
                  <a:cs typeface="Salesforce Sans"/>
                </a:rPr>
                <a:t/>
              </a:r>
              <a:br>
                <a:rPr lang="en-US" sz="2400" dirty="0">
                  <a:solidFill>
                    <a:srgbClr val="FFFFFF"/>
                  </a:solidFill>
                  <a:latin typeface="Salesforce Sans"/>
                  <a:ea typeface="ＭＳ Ｐゴシック" charset="0"/>
                  <a:cs typeface="Salesforce Sans"/>
                </a:rPr>
              </a:br>
              <a:r>
                <a:rPr lang="en-US" sz="2400" b="1" dirty="0">
                  <a:solidFill>
                    <a:srgbClr val="FFFFFF"/>
                  </a:solidFill>
                  <a:latin typeface="Salesforce Sans"/>
                  <a:ea typeface="ＭＳ Ｐゴシック" charset="0"/>
                  <a:cs typeface="Salesforce Sans"/>
                  <a:sym typeface="VAG Rounded Std Bold" charset="0"/>
                </a:rPr>
                <a:t>Customers</a:t>
              </a:r>
            </a:p>
          </p:txBody>
        </p:sp>
      </p:grpSp>
    </p:spTree>
    <p:extLst>
      <p:ext uri="{BB962C8B-B14F-4D97-AF65-F5344CB8AC3E}">
        <p14:creationId xmlns:p14="http://schemas.microsoft.com/office/powerpoint/2010/main" val="54988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Across Business Functions</a:t>
            </a:r>
            <a:endParaRPr lang="en-US" dirty="0"/>
          </a:p>
        </p:txBody>
      </p:sp>
      <p:sp>
        <p:nvSpPr>
          <p:cNvPr id="4" name="Text Placeholder 3"/>
          <p:cNvSpPr>
            <a:spLocks noGrp="1"/>
          </p:cNvSpPr>
          <p:nvPr>
            <p:ph type="body" sz="quarter" idx="16"/>
          </p:nvPr>
        </p:nvSpPr>
        <p:spPr/>
        <p:txBody>
          <a:bodyPr/>
          <a:lstStyle/>
          <a:p>
            <a:endParaRPr lang="en-US"/>
          </a:p>
        </p:txBody>
      </p:sp>
      <p:grpSp>
        <p:nvGrpSpPr>
          <p:cNvPr id="3" name="Group 2"/>
          <p:cNvGrpSpPr/>
          <p:nvPr/>
        </p:nvGrpSpPr>
        <p:grpSpPr>
          <a:xfrm>
            <a:off x="4399118" y="1807341"/>
            <a:ext cx="3390589" cy="3243318"/>
            <a:chOff x="4433846" y="1787824"/>
            <a:chExt cx="3390589" cy="3243318"/>
          </a:xfrm>
        </p:grpSpPr>
        <p:pic>
          <p:nvPicPr>
            <p:cNvPr id="8" name="Picture 26"/>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91615" y="1787824"/>
              <a:ext cx="3238355" cy="324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0" name="Picture 2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4227" t="49505" r="9113" b="17699"/>
            <a:stretch/>
          </p:blipFill>
          <p:spPr bwMode="auto">
            <a:xfrm>
              <a:off x="4433846" y="3606191"/>
              <a:ext cx="3390589" cy="13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1" name="Rectangle 29"/>
            <p:cNvSpPr>
              <a:spLocks/>
            </p:cNvSpPr>
            <p:nvPr/>
          </p:nvSpPr>
          <p:spPr bwMode="auto">
            <a:xfrm>
              <a:off x="5385560" y="4093299"/>
              <a:ext cx="1608022" cy="603334"/>
            </a:xfrm>
            <a:prstGeom prst="rect">
              <a:avLst/>
            </a:prstGeom>
            <a:noFill/>
            <a:ln>
              <a:noFill/>
            </a:ln>
            <a:effectLst>
              <a:outerShdw blurRad="266700"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pPr algn="ctr">
                <a:lnSpc>
                  <a:spcPct val="80000"/>
                </a:lnSpc>
              </a:pPr>
              <a:r>
                <a:rPr lang="en-US" sz="2400" dirty="0" smtClean="0">
                  <a:solidFill>
                    <a:srgbClr val="FFFFFF"/>
                  </a:solidFill>
                  <a:latin typeface="Salesforce Sans"/>
                  <a:ea typeface="ＭＳ Ｐゴシック" charset="0"/>
                  <a:cs typeface="Salesforce Sans"/>
                </a:rPr>
                <a:t>Delighted</a:t>
              </a:r>
              <a:r>
                <a:rPr lang="en-US" sz="2400" dirty="0">
                  <a:solidFill>
                    <a:srgbClr val="FFFFFF"/>
                  </a:solidFill>
                  <a:latin typeface="Salesforce Sans"/>
                  <a:ea typeface="ＭＳ Ｐゴシック" charset="0"/>
                  <a:cs typeface="Salesforce Sans"/>
                </a:rPr>
                <a:t/>
              </a:r>
              <a:br>
                <a:rPr lang="en-US" sz="2400" dirty="0">
                  <a:solidFill>
                    <a:srgbClr val="FFFFFF"/>
                  </a:solidFill>
                  <a:latin typeface="Salesforce Sans"/>
                  <a:ea typeface="ＭＳ Ｐゴシック" charset="0"/>
                  <a:cs typeface="Salesforce Sans"/>
                </a:rPr>
              </a:br>
              <a:r>
                <a:rPr lang="en-US" sz="2400" b="1" dirty="0">
                  <a:solidFill>
                    <a:srgbClr val="FFFFFF"/>
                  </a:solidFill>
                  <a:latin typeface="Salesforce Sans"/>
                  <a:ea typeface="ＭＳ Ｐゴシック" charset="0"/>
                  <a:cs typeface="Salesforce Sans"/>
                  <a:sym typeface="VAG Rounded Std Bold" charset="0"/>
                </a:rPr>
                <a:t>Customers</a:t>
              </a:r>
            </a:p>
          </p:txBody>
        </p:sp>
      </p:grpSp>
      <p:grpSp>
        <p:nvGrpSpPr>
          <p:cNvPr id="9" name="Group 10"/>
          <p:cNvGrpSpPr>
            <a:grpSpLocks noChangeAspect="1"/>
          </p:cNvGrpSpPr>
          <p:nvPr/>
        </p:nvGrpSpPr>
        <p:grpSpPr bwMode="auto">
          <a:xfrm>
            <a:off x="2760289" y="1197965"/>
            <a:ext cx="1314398" cy="1319423"/>
            <a:chOff x="4106002" y="5273542"/>
            <a:chExt cx="828935" cy="833705"/>
          </a:xfrm>
        </p:grpSpPr>
        <p:sp>
          <p:nvSpPr>
            <p:cNvPr id="12" name="Freeform 16"/>
            <p:cNvSpPr>
              <a:spLocks noChangeArrowheads="1"/>
            </p:cNvSpPr>
            <p:nvPr/>
          </p:nvSpPr>
          <p:spPr bwMode="auto">
            <a:xfrm>
              <a:off x="4106002" y="5273542"/>
              <a:ext cx="828935" cy="833705"/>
            </a:xfrm>
            <a:custGeom>
              <a:avLst/>
              <a:gdLst>
                <a:gd name="T0" fmla="*/ 3064 w 3065"/>
                <a:gd name="T1" fmla="*/ 1551 h 3084"/>
                <a:gd name="T2" fmla="*/ 3064 w 3065"/>
                <a:gd name="T3" fmla="*/ 1551 h 3084"/>
                <a:gd name="T4" fmla="*/ 1532 w 3065"/>
                <a:gd name="T5" fmla="*/ 3083 h 3084"/>
                <a:gd name="T6" fmla="*/ 0 w 3065"/>
                <a:gd name="T7" fmla="*/ 1551 h 3084"/>
                <a:gd name="T8" fmla="*/ 1532 w 3065"/>
                <a:gd name="T9" fmla="*/ 0 h 3084"/>
                <a:gd name="T10" fmla="*/ 3064 w 3065"/>
                <a:gd name="T11" fmla="*/ 1551 h 3084"/>
              </a:gdLst>
              <a:ahLst/>
              <a:cxnLst>
                <a:cxn ang="0">
                  <a:pos x="T0" y="T1"/>
                </a:cxn>
                <a:cxn ang="0">
                  <a:pos x="T2" y="T3"/>
                </a:cxn>
                <a:cxn ang="0">
                  <a:pos x="T4" y="T5"/>
                </a:cxn>
                <a:cxn ang="0">
                  <a:pos x="T6" y="T7"/>
                </a:cxn>
                <a:cxn ang="0">
                  <a:pos x="T8" y="T9"/>
                </a:cxn>
                <a:cxn ang="0">
                  <a:pos x="T10" y="T11"/>
                </a:cxn>
              </a:cxnLst>
              <a:rect l="0" t="0" r="r" b="b"/>
              <a:pathLst>
                <a:path w="3065" h="3084">
                  <a:moveTo>
                    <a:pt x="3064" y="1551"/>
                  </a:moveTo>
                  <a:lnTo>
                    <a:pt x="3064" y="1551"/>
                  </a:lnTo>
                  <a:cubicBezTo>
                    <a:pt x="3064" y="2390"/>
                    <a:pt x="2390" y="3083"/>
                    <a:pt x="1532" y="3083"/>
                  </a:cubicBezTo>
                  <a:cubicBezTo>
                    <a:pt x="693" y="3083"/>
                    <a:pt x="0" y="2390"/>
                    <a:pt x="0" y="1551"/>
                  </a:cubicBezTo>
                  <a:cubicBezTo>
                    <a:pt x="0" y="694"/>
                    <a:pt x="693" y="0"/>
                    <a:pt x="1532" y="0"/>
                  </a:cubicBezTo>
                  <a:cubicBezTo>
                    <a:pt x="2390" y="0"/>
                    <a:pt x="3064" y="694"/>
                    <a:pt x="3064" y="1551"/>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grpSp>
          <p:nvGrpSpPr>
            <p:cNvPr id="13" name="Group 157"/>
            <p:cNvGrpSpPr>
              <a:grpSpLocks/>
            </p:cNvGrpSpPr>
            <p:nvPr/>
          </p:nvGrpSpPr>
          <p:grpSpPr bwMode="auto">
            <a:xfrm>
              <a:off x="4397024" y="5436943"/>
              <a:ext cx="251662" cy="508095"/>
              <a:chOff x="1789113" y="2635250"/>
              <a:chExt cx="334962" cy="676275"/>
            </a:xfrm>
          </p:grpSpPr>
          <p:sp>
            <p:nvSpPr>
              <p:cNvPr id="14" name="Freeform 17"/>
              <p:cNvSpPr>
                <a:spLocks noChangeArrowheads="1"/>
              </p:cNvSpPr>
              <p:nvPr/>
            </p:nvSpPr>
            <p:spPr bwMode="auto">
              <a:xfrm>
                <a:off x="1924940" y="3237856"/>
                <a:ext cx="52740" cy="52842"/>
              </a:xfrm>
              <a:custGeom>
                <a:avLst/>
                <a:gdLst>
                  <a:gd name="T0" fmla="*/ 146 w 147"/>
                  <a:gd name="T1" fmla="*/ 73 h 147"/>
                  <a:gd name="T2" fmla="*/ 146 w 147"/>
                  <a:gd name="T3" fmla="*/ 73 h 147"/>
                  <a:gd name="T4" fmla="*/ 73 w 147"/>
                  <a:gd name="T5" fmla="*/ 146 h 147"/>
                  <a:gd name="T6" fmla="*/ 0 w 147"/>
                  <a:gd name="T7" fmla="*/ 73 h 147"/>
                  <a:gd name="T8" fmla="*/ 73 w 147"/>
                  <a:gd name="T9" fmla="*/ 0 h 147"/>
                  <a:gd name="T10" fmla="*/ 146 w 147"/>
                  <a:gd name="T11" fmla="*/ 73 h 147"/>
                </a:gdLst>
                <a:ahLst/>
                <a:cxnLst>
                  <a:cxn ang="0">
                    <a:pos x="T0" y="T1"/>
                  </a:cxn>
                  <a:cxn ang="0">
                    <a:pos x="T2" y="T3"/>
                  </a:cxn>
                  <a:cxn ang="0">
                    <a:pos x="T4" y="T5"/>
                  </a:cxn>
                  <a:cxn ang="0">
                    <a:pos x="T6" y="T7"/>
                  </a:cxn>
                  <a:cxn ang="0">
                    <a:pos x="T8" y="T9"/>
                  </a:cxn>
                  <a:cxn ang="0">
                    <a:pos x="T10" y="T11"/>
                  </a:cxn>
                </a:cxnLst>
                <a:rect l="0" t="0" r="r" b="b"/>
                <a:pathLst>
                  <a:path w="147" h="147">
                    <a:moveTo>
                      <a:pt x="146" y="73"/>
                    </a:moveTo>
                    <a:lnTo>
                      <a:pt x="146" y="73"/>
                    </a:lnTo>
                    <a:cubicBezTo>
                      <a:pt x="146" y="109"/>
                      <a:pt x="110" y="146"/>
                      <a:pt x="73" y="146"/>
                    </a:cubicBezTo>
                    <a:cubicBezTo>
                      <a:pt x="37" y="146"/>
                      <a:pt x="0" y="109"/>
                      <a:pt x="0" y="73"/>
                    </a:cubicBezTo>
                    <a:cubicBezTo>
                      <a:pt x="0" y="36"/>
                      <a:pt x="37" y="0"/>
                      <a:pt x="73" y="0"/>
                    </a:cubicBezTo>
                    <a:cubicBezTo>
                      <a:pt x="110" y="0"/>
                      <a:pt x="146" y="36"/>
                      <a:pt x="146" y="73"/>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sp>
            <p:nvSpPr>
              <p:cNvPr id="15" name="Freeform 18"/>
              <p:cNvSpPr>
                <a:spLocks noChangeArrowheads="1"/>
              </p:cNvSpPr>
              <p:nvPr/>
            </p:nvSpPr>
            <p:spPr bwMode="auto">
              <a:xfrm>
                <a:off x="1924940" y="2673514"/>
                <a:ext cx="52740" cy="6340"/>
              </a:xfrm>
              <a:custGeom>
                <a:avLst/>
                <a:gdLst>
                  <a:gd name="T0" fmla="*/ 146 w 147"/>
                  <a:gd name="T1" fmla="*/ 0 h 19"/>
                  <a:gd name="T2" fmla="*/ 146 w 147"/>
                  <a:gd name="T3" fmla="*/ 0 h 19"/>
                  <a:gd name="T4" fmla="*/ 146 w 147"/>
                  <a:gd name="T5" fmla="*/ 18 h 19"/>
                  <a:gd name="T6" fmla="*/ 0 w 147"/>
                  <a:gd name="T7" fmla="*/ 18 h 19"/>
                  <a:gd name="T8" fmla="*/ 0 w 147"/>
                  <a:gd name="T9" fmla="*/ 0 h 19"/>
                  <a:gd name="T10" fmla="*/ 0 w 147"/>
                  <a:gd name="T11" fmla="*/ 0 h 19"/>
                  <a:gd name="T12" fmla="*/ 0 w 147"/>
                  <a:gd name="T13" fmla="*/ 0 h 19"/>
                  <a:gd name="T14" fmla="*/ 146 w 147"/>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9">
                    <a:moveTo>
                      <a:pt x="146" y="0"/>
                    </a:moveTo>
                    <a:lnTo>
                      <a:pt x="146" y="0"/>
                    </a:lnTo>
                    <a:cubicBezTo>
                      <a:pt x="146" y="18"/>
                      <a:pt x="146" y="18"/>
                      <a:pt x="146" y="18"/>
                    </a:cubicBezTo>
                    <a:cubicBezTo>
                      <a:pt x="0" y="18"/>
                      <a:pt x="0" y="18"/>
                      <a:pt x="0" y="18"/>
                    </a:cubicBezTo>
                    <a:cubicBezTo>
                      <a:pt x="0" y="18"/>
                      <a:pt x="0" y="18"/>
                      <a:pt x="0" y="0"/>
                    </a:cubicBezTo>
                    <a:lnTo>
                      <a:pt x="0" y="0"/>
                    </a:lnTo>
                    <a:lnTo>
                      <a:pt x="0" y="0"/>
                    </a:lnTo>
                    <a:cubicBezTo>
                      <a:pt x="146" y="0"/>
                      <a:pt x="146" y="0"/>
                      <a:pt x="146" y="0"/>
                    </a:cubicBezTo>
                  </a:path>
                </a:pathLst>
              </a:custGeom>
              <a:solidFill>
                <a:srgbClr val="63B5E5"/>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sp>
            <p:nvSpPr>
              <p:cNvPr id="16" name="Freeform 20"/>
              <p:cNvSpPr>
                <a:spLocks noChangeArrowheads="1"/>
              </p:cNvSpPr>
              <p:nvPr/>
            </p:nvSpPr>
            <p:spPr bwMode="auto">
              <a:xfrm>
                <a:off x="1905954" y="2825696"/>
                <a:ext cx="67507" cy="317046"/>
              </a:xfrm>
              <a:custGeom>
                <a:avLst/>
                <a:gdLst>
                  <a:gd name="T0" fmla="*/ 165 w 184"/>
                  <a:gd name="T1" fmla="*/ 0 h 876"/>
                  <a:gd name="T2" fmla="*/ 165 w 184"/>
                  <a:gd name="T3" fmla="*/ 0 h 876"/>
                  <a:gd name="T4" fmla="*/ 165 w 184"/>
                  <a:gd name="T5" fmla="*/ 0 h 876"/>
                  <a:gd name="T6" fmla="*/ 165 w 184"/>
                  <a:gd name="T7" fmla="*/ 0 h 876"/>
                  <a:gd name="T8" fmla="*/ 128 w 184"/>
                  <a:gd name="T9" fmla="*/ 0 h 876"/>
                  <a:gd name="T10" fmla="*/ 0 w 184"/>
                  <a:gd name="T11" fmla="*/ 91 h 876"/>
                  <a:gd name="T12" fmla="*/ 0 w 184"/>
                  <a:gd name="T13" fmla="*/ 164 h 876"/>
                  <a:gd name="T14" fmla="*/ 110 w 184"/>
                  <a:gd name="T15" fmla="*/ 91 h 876"/>
                  <a:gd name="T16" fmla="*/ 110 w 184"/>
                  <a:gd name="T17" fmla="*/ 875 h 876"/>
                  <a:gd name="T18" fmla="*/ 146 w 184"/>
                  <a:gd name="T19" fmla="*/ 875 h 876"/>
                  <a:gd name="T20" fmla="*/ 183 w 184"/>
                  <a:gd name="T21" fmla="*/ 820 h 876"/>
                  <a:gd name="T22" fmla="*/ 183 w 184"/>
                  <a:gd name="T23" fmla="*/ 0 h 876"/>
                  <a:gd name="T24" fmla="*/ 165 w 184"/>
                  <a:gd name="T25"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876">
                    <a:moveTo>
                      <a:pt x="165" y="0"/>
                    </a:moveTo>
                    <a:lnTo>
                      <a:pt x="165" y="0"/>
                    </a:lnTo>
                    <a:lnTo>
                      <a:pt x="165" y="0"/>
                    </a:lnTo>
                    <a:lnTo>
                      <a:pt x="165" y="0"/>
                    </a:lnTo>
                    <a:cubicBezTo>
                      <a:pt x="128" y="0"/>
                      <a:pt x="128" y="0"/>
                      <a:pt x="128" y="0"/>
                    </a:cubicBezTo>
                    <a:cubicBezTo>
                      <a:pt x="0" y="91"/>
                      <a:pt x="0" y="91"/>
                      <a:pt x="0" y="91"/>
                    </a:cubicBezTo>
                    <a:cubicBezTo>
                      <a:pt x="0" y="164"/>
                      <a:pt x="0" y="164"/>
                      <a:pt x="0" y="164"/>
                    </a:cubicBezTo>
                    <a:cubicBezTo>
                      <a:pt x="110" y="91"/>
                      <a:pt x="110" y="91"/>
                      <a:pt x="110" y="91"/>
                    </a:cubicBezTo>
                    <a:cubicBezTo>
                      <a:pt x="110" y="875"/>
                      <a:pt x="110" y="875"/>
                      <a:pt x="110" y="875"/>
                    </a:cubicBezTo>
                    <a:cubicBezTo>
                      <a:pt x="146" y="875"/>
                      <a:pt x="146" y="875"/>
                      <a:pt x="146" y="875"/>
                    </a:cubicBezTo>
                    <a:cubicBezTo>
                      <a:pt x="165" y="875"/>
                      <a:pt x="183" y="857"/>
                      <a:pt x="183" y="820"/>
                    </a:cubicBezTo>
                    <a:cubicBezTo>
                      <a:pt x="183" y="0"/>
                      <a:pt x="183" y="0"/>
                      <a:pt x="183" y="0"/>
                    </a:cubicBezTo>
                    <a:lnTo>
                      <a:pt x="165"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sp>
            <p:nvSpPr>
              <p:cNvPr id="17" name="Freeform 64"/>
              <p:cNvSpPr>
                <a:spLocks noChangeArrowheads="1"/>
              </p:cNvSpPr>
              <p:nvPr/>
            </p:nvSpPr>
            <p:spPr bwMode="auto">
              <a:xfrm>
                <a:off x="1789926" y="2635468"/>
                <a:ext cx="333314" cy="676366"/>
              </a:xfrm>
              <a:custGeom>
                <a:avLst/>
                <a:gdLst>
                  <a:gd name="T0" fmla="*/ 785 w 932"/>
                  <a:gd name="T1" fmla="*/ 0 h 1879"/>
                  <a:gd name="T2" fmla="*/ 785 w 932"/>
                  <a:gd name="T3" fmla="*/ 0 h 1879"/>
                  <a:gd name="T4" fmla="*/ 128 w 932"/>
                  <a:gd name="T5" fmla="*/ 0 h 1879"/>
                  <a:gd name="T6" fmla="*/ 0 w 932"/>
                  <a:gd name="T7" fmla="*/ 146 h 1879"/>
                  <a:gd name="T8" fmla="*/ 0 w 932"/>
                  <a:gd name="T9" fmla="*/ 1751 h 1879"/>
                  <a:gd name="T10" fmla="*/ 128 w 932"/>
                  <a:gd name="T11" fmla="*/ 1878 h 1879"/>
                  <a:gd name="T12" fmla="*/ 785 w 932"/>
                  <a:gd name="T13" fmla="*/ 1878 h 1879"/>
                  <a:gd name="T14" fmla="*/ 931 w 932"/>
                  <a:gd name="T15" fmla="*/ 1751 h 1879"/>
                  <a:gd name="T16" fmla="*/ 931 w 932"/>
                  <a:gd name="T17" fmla="*/ 146 h 1879"/>
                  <a:gd name="T18" fmla="*/ 785 w 932"/>
                  <a:gd name="T19" fmla="*/ 0 h 1879"/>
                  <a:gd name="T20" fmla="*/ 383 w 932"/>
                  <a:gd name="T21" fmla="*/ 109 h 1879"/>
                  <a:gd name="T22" fmla="*/ 383 w 932"/>
                  <a:gd name="T23" fmla="*/ 109 h 1879"/>
                  <a:gd name="T24" fmla="*/ 529 w 932"/>
                  <a:gd name="T25" fmla="*/ 109 h 1879"/>
                  <a:gd name="T26" fmla="*/ 529 w 932"/>
                  <a:gd name="T27" fmla="*/ 109 h 1879"/>
                  <a:gd name="T28" fmla="*/ 529 w 932"/>
                  <a:gd name="T29" fmla="*/ 127 h 1879"/>
                  <a:gd name="T30" fmla="*/ 383 w 932"/>
                  <a:gd name="T31" fmla="*/ 127 h 1879"/>
                  <a:gd name="T32" fmla="*/ 383 w 932"/>
                  <a:gd name="T33" fmla="*/ 109 h 1879"/>
                  <a:gd name="T34" fmla="*/ 456 w 932"/>
                  <a:gd name="T35" fmla="*/ 1824 h 1879"/>
                  <a:gd name="T36" fmla="*/ 456 w 932"/>
                  <a:gd name="T37" fmla="*/ 1824 h 1879"/>
                  <a:gd name="T38" fmla="*/ 383 w 932"/>
                  <a:gd name="T39" fmla="*/ 1751 h 1879"/>
                  <a:gd name="T40" fmla="*/ 456 w 932"/>
                  <a:gd name="T41" fmla="*/ 1678 h 1879"/>
                  <a:gd name="T42" fmla="*/ 529 w 932"/>
                  <a:gd name="T43" fmla="*/ 1751 h 1879"/>
                  <a:gd name="T44" fmla="*/ 456 w 932"/>
                  <a:gd name="T45" fmla="*/ 1824 h 1879"/>
                  <a:gd name="T46" fmla="*/ 858 w 932"/>
                  <a:gd name="T47" fmla="*/ 1623 h 1879"/>
                  <a:gd name="T48" fmla="*/ 858 w 932"/>
                  <a:gd name="T49" fmla="*/ 1623 h 1879"/>
                  <a:gd name="T50" fmla="*/ 55 w 932"/>
                  <a:gd name="T51" fmla="*/ 1623 h 1879"/>
                  <a:gd name="T52" fmla="*/ 55 w 932"/>
                  <a:gd name="T53" fmla="*/ 273 h 1879"/>
                  <a:gd name="T54" fmla="*/ 858 w 932"/>
                  <a:gd name="T55" fmla="*/ 273 h 1879"/>
                  <a:gd name="T56" fmla="*/ 858 w 932"/>
                  <a:gd name="T57" fmla="*/ 162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2" h="1879">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grpSp>
      </p:grpSp>
      <p:grpSp>
        <p:nvGrpSpPr>
          <p:cNvPr id="18" name="Group 9"/>
          <p:cNvGrpSpPr>
            <a:grpSpLocks noChangeAspect="1"/>
          </p:cNvGrpSpPr>
          <p:nvPr/>
        </p:nvGrpSpPr>
        <p:grpSpPr bwMode="auto">
          <a:xfrm>
            <a:off x="8022888" y="1197966"/>
            <a:ext cx="1311883" cy="1319423"/>
            <a:chOff x="5060945" y="5273542"/>
            <a:chExt cx="828935" cy="833705"/>
          </a:xfrm>
        </p:grpSpPr>
        <p:sp>
          <p:nvSpPr>
            <p:cNvPr id="19" name="Freeform 2"/>
            <p:cNvSpPr>
              <a:spLocks noChangeArrowheads="1"/>
            </p:cNvSpPr>
            <p:nvPr/>
          </p:nvSpPr>
          <p:spPr bwMode="auto">
            <a:xfrm>
              <a:off x="5060945" y="5273542"/>
              <a:ext cx="828935" cy="833705"/>
            </a:xfrm>
            <a:custGeom>
              <a:avLst/>
              <a:gdLst>
                <a:gd name="T0" fmla="*/ 3065 w 3066"/>
                <a:gd name="T1" fmla="*/ 1551 h 3084"/>
                <a:gd name="T2" fmla="*/ 3065 w 3066"/>
                <a:gd name="T3" fmla="*/ 1551 h 3084"/>
                <a:gd name="T4" fmla="*/ 1532 w 3066"/>
                <a:gd name="T5" fmla="*/ 3083 h 3084"/>
                <a:gd name="T6" fmla="*/ 0 w 3066"/>
                <a:gd name="T7" fmla="*/ 1551 h 3084"/>
                <a:gd name="T8" fmla="*/ 1532 w 3066"/>
                <a:gd name="T9" fmla="*/ 0 h 3084"/>
                <a:gd name="T10" fmla="*/ 3065 w 3066"/>
                <a:gd name="T11" fmla="*/ 1551 h 3084"/>
              </a:gdLst>
              <a:ahLst/>
              <a:cxnLst>
                <a:cxn ang="0">
                  <a:pos x="T0" y="T1"/>
                </a:cxn>
                <a:cxn ang="0">
                  <a:pos x="T2" y="T3"/>
                </a:cxn>
                <a:cxn ang="0">
                  <a:pos x="T4" y="T5"/>
                </a:cxn>
                <a:cxn ang="0">
                  <a:pos x="T6" y="T7"/>
                </a:cxn>
                <a:cxn ang="0">
                  <a:pos x="T8" y="T9"/>
                </a:cxn>
                <a:cxn ang="0">
                  <a:pos x="T10" y="T11"/>
                </a:cxn>
              </a:cxnLst>
              <a:rect l="0" t="0" r="r" b="b"/>
              <a:pathLst>
                <a:path w="3066" h="3084">
                  <a:moveTo>
                    <a:pt x="3065" y="1551"/>
                  </a:moveTo>
                  <a:lnTo>
                    <a:pt x="3065" y="1551"/>
                  </a:lnTo>
                  <a:cubicBezTo>
                    <a:pt x="3065" y="2390"/>
                    <a:pt x="2371" y="3083"/>
                    <a:pt x="1532" y="3083"/>
                  </a:cubicBezTo>
                  <a:cubicBezTo>
                    <a:pt x="675" y="3083"/>
                    <a:pt x="0" y="2390"/>
                    <a:pt x="0" y="1551"/>
                  </a:cubicBezTo>
                  <a:cubicBezTo>
                    <a:pt x="0" y="694"/>
                    <a:pt x="675" y="0"/>
                    <a:pt x="1532" y="0"/>
                  </a:cubicBezTo>
                  <a:cubicBezTo>
                    <a:pt x="2371" y="0"/>
                    <a:pt x="3065" y="694"/>
                    <a:pt x="3065" y="1551"/>
                  </a:cubicBezTo>
                </a:path>
              </a:pathLst>
            </a:custGeom>
            <a:solidFill>
              <a:srgbClr val="5B2C8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grpSp>
          <p:nvGrpSpPr>
            <p:cNvPr id="20" name="Group 117"/>
            <p:cNvGrpSpPr>
              <a:grpSpLocks/>
            </p:cNvGrpSpPr>
            <p:nvPr/>
          </p:nvGrpSpPr>
          <p:grpSpPr bwMode="auto">
            <a:xfrm>
              <a:off x="5248200" y="5520433"/>
              <a:ext cx="484241" cy="355428"/>
              <a:chOff x="2905125" y="2746375"/>
              <a:chExt cx="644525" cy="473075"/>
            </a:xfrm>
          </p:grpSpPr>
          <p:sp>
            <p:nvSpPr>
              <p:cNvPr id="21" name="Freeform 3"/>
              <p:cNvSpPr>
                <a:spLocks noChangeArrowheads="1"/>
              </p:cNvSpPr>
              <p:nvPr/>
            </p:nvSpPr>
            <p:spPr bwMode="auto">
              <a:xfrm>
                <a:off x="2905297" y="2745378"/>
                <a:ext cx="473452" cy="473456"/>
              </a:xfrm>
              <a:custGeom>
                <a:avLst/>
                <a:gdLst>
                  <a:gd name="T0" fmla="*/ 839 w 1314"/>
                  <a:gd name="T1" fmla="*/ 510 h 1314"/>
                  <a:gd name="T2" fmla="*/ 839 w 1314"/>
                  <a:gd name="T3" fmla="*/ 510 h 1314"/>
                  <a:gd name="T4" fmla="*/ 930 w 1314"/>
                  <a:gd name="T5" fmla="*/ 401 h 1314"/>
                  <a:gd name="T6" fmla="*/ 1313 w 1314"/>
                  <a:gd name="T7" fmla="*/ 401 h 1314"/>
                  <a:gd name="T8" fmla="*/ 1313 w 1314"/>
                  <a:gd name="T9" fmla="*/ 127 h 1314"/>
                  <a:gd name="T10" fmla="*/ 1204 w 1314"/>
                  <a:gd name="T11" fmla="*/ 0 h 1314"/>
                  <a:gd name="T12" fmla="*/ 110 w 1314"/>
                  <a:gd name="T13" fmla="*/ 0 h 1314"/>
                  <a:gd name="T14" fmla="*/ 0 w 1314"/>
                  <a:gd name="T15" fmla="*/ 127 h 1314"/>
                  <a:gd name="T16" fmla="*/ 0 w 1314"/>
                  <a:gd name="T17" fmla="*/ 784 h 1314"/>
                  <a:gd name="T18" fmla="*/ 110 w 1314"/>
                  <a:gd name="T19" fmla="*/ 893 h 1314"/>
                  <a:gd name="T20" fmla="*/ 292 w 1314"/>
                  <a:gd name="T21" fmla="*/ 893 h 1314"/>
                  <a:gd name="T22" fmla="*/ 238 w 1314"/>
                  <a:gd name="T23" fmla="*/ 1313 h 1314"/>
                  <a:gd name="T24" fmla="*/ 511 w 1314"/>
                  <a:gd name="T25" fmla="*/ 893 h 1314"/>
                  <a:gd name="T26" fmla="*/ 839 w 1314"/>
                  <a:gd name="T27" fmla="*/ 893 h 1314"/>
                  <a:gd name="T28" fmla="*/ 839 w 1314"/>
                  <a:gd name="T29" fmla="*/ 510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4" h="1314">
                    <a:moveTo>
                      <a:pt x="839" y="510"/>
                    </a:moveTo>
                    <a:lnTo>
                      <a:pt x="839" y="510"/>
                    </a:lnTo>
                    <a:cubicBezTo>
                      <a:pt x="839" y="456"/>
                      <a:pt x="894" y="401"/>
                      <a:pt x="930" y="401"/>
                    </a:cubicBezTo>
                    <a:cubicBezTo>
                      <a:pt x="1313" y="401"/>
                      <a:pt x="1313" y="401"/>
                      <a:pt x="1313" y="401"/>
                    </a:cubicBezTo>
                    <a:cubicBezTo>
                      <a:pt x="1313" y="127"/>
                      <a:pt x="1313" y="127"/>
                      <a:pt x="1313" y="127"/>
                    </a:cubicBezTo>
                    <a:cubicBezTo>
                      <a:pt x="1313" y="55"/>
                      <a:pt x="1277" y="0"/>
                      <a:pt x="1204" y="0"/>
                    </a:cubicBezTo>
                    <a:cubicBezTo>
                      <a:pt x="110" y="0"/>
                      <a:pt x="110" y="0"/>
                      <a:pt x="110" y="0"/>
                    </a:cubicBezTo>
                    <a:cubicBezTo>
                      <a:pt x="37" y="0"/>
                      <a:pt x="0" y="55"/>
                      <a:pt x="0" y="127"/>
                    </a:cubicBezTo>
                    <a:cubicBezTo>
                      <a:pt x="0" y="784"/>
                      <a:pt x="0" y="784"/>
                      <a:pt x="0" y="784"/>
                    </a:cubicBezTo>
                    <a:cubicBezTo>
                      <a:pt x="0" y="857"/>
                      <a:pt x="37" y="893"/>
                      <a:pt x="110" y="893"/>
                    </a:cubicBezTo>
                    <a:cubicBezTo>
                      <a:pt x="292" y="893"/>
                      <a:pt x="292" y="893"/>
                      <a:pt x="292" y="893"/>
                    </a:cubicBezTo>
                    <a:cubicBezTo>
                      <a:pt x="238" y="1313"/>
                      <a:pt x="238" y="1313"/>
                      <a:pt x="238" y="1313"/>
                    </a:cubicBezTo>
                    <a:cubicBezTo>
                      <a:pt x="511" y="893"/>
                      <a:pt x="511" y="893"/>
                      <a:pt x="511" y="893"/>
                    </a:cubicBezTo>
                    <a:cubicBezTo>
                      <a:pt x="839" y="893"/>
                      <a:pt x="839" y="893"/>
                      <a:pt x="839" y="893"/>
                    </a:cubicBezTo>
                    <a:lnTo>
                      <a:pt x="839" y="51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sp>
            <p:nvSpPr>
              <p:cNvPr id="22" name="Freeform 4"/>
              <p:cNvSpPr>
                <a:spLocks noChangeArrowheads="1"/>
              </p:cNvSpPr>
              <p:nvPr/>
            </p:nvSpPr>
            <p:spPr bwMode="auto">
              <a:xfrm>
                <a:off x="3241364" y="2922924"/>
                <a:ext cx="308589" cy="289568"/>
              </a:xfrm>
              <a:custGeom>
                <a:avLst/>
                <a:gdLst>
                  <a:gd name="T0" fmla="*/ 55 w 859"/>
                  <a:gd name="T1" fmla="*/ 0 h 804"/>
                  <a:gd name="T2" fmla="*/ 55 w 859"/>
                  <a:gd name="T3" fmla="*/ 0 h 804"/>
                  <a:gd name="T4" fmla="*/ 785 w 859"/>
                  <a:gd name="T5" fmla="*/ 0 h 804"/>
                  <a:gd name="T6" fmla="*/ 858 w 859"/>
                  <a:gd name="T7" fmla="*/ 73 h 804"/>
                  <a:gd name="T8" fmla="*/ 858 w 859"/>
                  <a:gd name="T9" fmla="*/ 511 h 804"/>
                  <a:gd name="T10" fmla="*/ 785 w 859"/>
                  <a:gd name="T11" fmla="*/ 584 h 804"/>
                  <a:gd name="T12" fmla="*/ 657 w 859"/>
                  <a:gd name="T13" fmla="*/ 584 h 804"/>
                  <a:gd name="T14" fmla="*/ 694 w 859"/>
                  <a:gd name="T15" fmla="*/ 803 h 804"/>
                  <a:gd name="T16" fmla="*/ 493 w 859"/>
                  <a:gd name="T17" fmla="*/ 584 h 804"/>
                  <a:gd name="T18" fmla="*/ 55 w 859"/>
                  <a:gd name="T19" fmla="*/ 584 h 804"/>
                  <a:gd name="T20" fmla="*/ 0 w 859"/>
                  <a:gd name="T21" fmla="*/ 511 h 804"/>
                  <a:gd name="T22" fmla="*/ 0 w 859"/>
                  <a:gd name="T23" fmla="*/ 73 h 804"/>
                  <a:gd name="T24" fmla="*/ 55 w 859"/>
                  <a:gd name="T25" fmla="*/ 0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9" h="804">
                    <a:moveTo>
                      <a:pt x="55" y="0"/>
                    </a:moveTo>
                    <a:lnTo>
                      <a:pt x="55" y="0"/>
                    </a:lnTo>
                    <a:cubicBezTo>
                      <a:pt x="785" y="0"/>
                      <a:pt x="785" y="0"/>
                      <a:pt x="785" y="0"/>
                    </a:cubicBezTo>
                    <a:cubicBezTo>
                      <a:pt x="840" y="0"/>
                      <a:pt x="858" y="36"/>
                      <a:pt x="858" y="73"/>
                    </a:cubicBezTo>
                    <a:cubicBezTo>
                      <a:pt x="858" y="511"/>
                      <a:pt x="858" y="511"/>
                      <a:pt x="858" y="511"/>
                    </a:cubicBezTo>
                    <a:cubicBezTo>
                      <a:pt x="858" y="547"/>
                      <a:pt x="840" y="584"/>
                      <a:pt x="785" y="584"/>
                    </a:cubicBezTo>
                    <a:cubicBezTo>
                      <a:pt x="657" y="584"/>
                      <a:pt x="657" y="584"/>
                      <a:pt x="657" y="584"/>
                    </a:cubicBezTo>
                    <a:cubicBezTo>
                      <a:pt x="694" y="803"/>
                      <a:pt x="694" y="803"/>
                      <a:pt x="694" y="803"/>
                    </a:cubicBezTo>
                    <a:cubicBezTo>
                      <a:pt x="493" y="584"/>
                      <a:pt x="493" y="584"/>
                      <a:pt x="493" y="584"/>
                    </a:cubicBezTo>
                    <a:cubicBezTo>
                      <a:pt x="55" y="584"/>
                      <a:pt x="55" y="584"/>
                      <a:pt x="55" y="584"/>
                    </a:cubicBezTo>
                    <a:cubicBezTo>
                      <a:pt x="18" y="584"/>
                      <a:pt x="0" y="547"/>
                      <a:pt x="0" y="511"/>
                    </a:cubicBezTo>
                    <a:cubicBezTo>
                      <a:pt x="0" y="73"/>
                      <a:pt x="0" y="73"/>
                      <a:pt x="0" y="73"/>
                    </a:cubicBezTo>
                    <a:cubicBezTo>
                      <a:pt x="0" y="36"/>
                      <a:pt x="18" y="0"/>
                      <a:pt x="55"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grpSp>
      </p:grpSp>
      <p:grpSp>
        <p:nvGrpSpPr>
          <p:cNvPr id="23" name="Group 14"/>
          <p:cNvGrpSpPr>
            <a:grpSpLocks noChangeAspect="1"/>
          </p:cNvGrpSpPr>
          <p:nvPr/>
        </p:nvGrpSpPr>
        <p:grpSpPr bwMode="auto">
          <a:xfrm>
            <a:off x="8025079" y="4315279"/>
            <a:ext cx="1319422" cy="1319423"/>
            <a:chOff x="6284552" y="5273542"/>
            <a:chExt cx="833706" cy="833705"/>
          </a:xfrm>
        </p:grpSpPr>
        <p:sp>
          <p:nvSpPr>
            <p:cNvPr id="24" name="Freeform 5"/>
            <p:cNvSpPr>
              <a:spLocks noChangeArrowheads="1"/>
            </p:cNvSpPr>
            <p:nvPr/>
          </p:nvSpPr>
          <p:spPr bwMode="auto">
            <a:xfrm>
              <a:off x="6284552" y="5273542"/>
              <a:ext cx="833706" cy="833705"/>
            </a:xfrm>
            <a:custGeom>
              <a:avLst/>
              <a:gdLst>
                <a:gd name="T0" fmla="*/ 3083 w 3084"/>
                <a:gd name="T1" fmla="*/ 1551 h 3084"/>
                <a:gd name="T2" fmla="*/ 3083 w 3084"/>
                <a:gd name="T3" fmla="*/ 1551 h 3084"/>
                <a:gd name="T4" fmla="*/ 1533 w 3084"/>
                <a:gd name="T5" fmla="*/ 3083 h 3084"/>
                <a:gd name="T6" fmla="*/ 0 w 3084"/>
                <a:gd name="T7" fmla="*/ 1551 h 3084"/>
                <a:gd name="T8" fmla="*/ 1533 w 3084"/>
                <a:gd name="T9" fmla="*/ 0 h 3084"/>
                <a:gd name="T10" fmla="*/ 3083 w 3084"/>
                <a:gd name="T11" fmla="*/ 1551 h 3084"/>
              </a:gdLst>
              <a:ahLst/>
              <a:cxnLst>
                <a:cxn ang="0">
                  <a:pos x="T0" y="T1"/>
                </a:cxn>
                <a:cxn ang="0">
                  <a:pos x="T2" y="T3"/>
                </a:cxn>
                <a:cxn ang="0">
                  <a:pos x="T4" y="T5"/>
                </a:cxn>
                <a:cxn ang="0">
                  <a:pos x="T6" y="T7"/>
                </a:cxn>
                <a:cxn ang="0">
                  <a:pos x="T8" y="T9"/>
                </a:cxn>
                <a:cxn ang="0">
                  <a:pos x="T10" y="T11"/>
                </a:cxn>
              </a:cxnLst>
              <a:rect l="0" t="0" r="r" b="b"/>
              <a:pathLst>
                <a:path w="3084" h="3084">
                  <a:moveTo>
                    <a:pt x="3083" y="1551"/>
                  </a:moveTo>
                  <a:lnTo>
                    <a:pt x="3083" y="1551"/>
                  </a:lnTo>
                  <a:cubicBezTo>
                    <a:pt x="3083" y="2390"/>
                    <a:pt x="2390" y="3083"/>
                    <a:pt x="1533" y="3083"/>
                  </a:cubicBezTo>
                  <a:cubicBezTo>
                    <a:pt x="694" y="3083"/>
                    <a:pt x="0" y="2390"/>
                    <a:pt x="0" y="1551"/>
                  </a:cubicBezTo>
                  <a:cubicBezTo>
                    <a:pt x="0" y="694"/>
                    <a:pt x="694" y="0"/>
                    <a:pt x="1533" y="0"/>
                  </a:cubicBezTo>
                  <a:cubicBezTo>
                    <a:pt x="2390" y="0"/>
                    <a:pt x="3083" y="694"/>
                    <a:pt x="3083" y="1551"/>
                  </a:cubicBezTo>
                </a:path>
              </a:pathLst>
            </a:custGeom>
            <a:solidFill>
              <a:srgbClr val="E884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grpSp>
          <p:nvGrpSpPr>
            <p:cNvPr id="25" name="Group 121"/>
            <p:cNvGrpSpPr>
              <a:grpSpLocks/>
            </p:cNvGrpSpPr>
            <p:nvPr/>
          </p:nvGrpSpPr>
          <p:grpSpPr bwMode="auto">
            <a:xfrm>
              <a:off x="6521903" y="5451256"/>
              <a:ext cx="360199" cy="498553"/>
              <a:chOff x="4211638" y="2654300"/>
              <a:chExt cx="479425" cy="663575"/>
            </a:xfrm>
          </p:grpSpPr>
          <p:sp>
            <p:nvSpPr>
              <p:cNvPr id="26" name="Freeform 6"/>
              <p:cNvSpPr>
                <a:spLocks noChangeArrowheads="1"/>
              </p:cNvSpPr>
              <p:nvPr/>
            </p:nvSpPr>
            <p:spPr bwMode="auto">
              <a:xfrm>
                <a:off x="4210657" y="2654490"/>
                <a:ext cx="479798" cy="663684"/>
              </a:xfrm>
              <a:custGeom>
                <a:avLst/>
                <a:gdLst>
                  <a:gd name="T0" fmla="*/ 675 w 1332"/>
                  <a:gd name="T1" fmla="*/ 0 h 1844"/>
                  <a:gd name="T2" fmla="*/ 675 w 1332"/>
                  <a:gd name="T3" fmla="*/ 0 h 1844"/>
                  <a:gd name="T4" fmla="*/ 0 w 1332"/>
                  <a:gd name="T5" fmla="*/ 657 h 1844"/>
                  <a:gd name="T6" fmla="*/ 620 w 1332"/>
                  <a:gd name="T7" fmla="*/ 1806 h 1844"/>
                  <a:gd name="T8" fmla="*/ 712 w 1332"/>
                  <a:gd name="T9" fmla="*/ 1806 h 1844"/>
                  <a:gd name="T10" fmla="*/ 1331 w 1332"/>
                  <a:gd name="T11" fmla="*/ 657 h 1844"/>
                  <a:gd name="T12" fmla="*/ 675 w 1332"/>
                  <a:gd name="T13" fmla="*/ 0 h 1844"/>
                  <a:gd name="T14" fmla="*/ 675 w 1332"/>
                  <a:gd name="T15" fmla="*/ 1040 h 1844"/>
                  <a:gd name="T16" fmla="*/ 675 w 1332"/>
                  <a:gd name="T17" fmla="*/ 1040 h 1844"/>
                  <a:gd name="T18" fmla="*/ 292 w 1332"/>
                  <a:gd name="T19" fmla="*/ 657 h 1844"/>
                  <a:gd name="T20" fmla="*/ 675 w 1332"/>
                  <a:gd name="T21" fmla="*/ 292 h 1844"/>
                  <a:gd name="T22" fmla="*/ 1040 w 1332"/>
                  <a:gd name="T23" fmla="*/ 657 h 1844"/>
                  <a:gd name="T24" fmla="*/ 675 w 1332"/>
                  <a:gd name="T25" fmla="*/ 104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2" h="1844">
                    <a:moveTo>
                      <a:pt x="675" y="0"/>
                    </a:moveTo>
                    <a:lnTo>
                      <a:pt x="675" y="0"/>
                    </a:lnTo>
                    <a:cubicBezTo>
                      <a:pt x="310" y="0"/>
                      <a:pt x="0" y="292"/>
                      <a:pt x="0" y="657"/>
                    </a:cubicBezTo>
                    <a:cubicBezTo>
                      <a:pt x="0" y="1021"/>
                      <a:pt x="620" y="1806"/>
                      <a:pt x="620" y="1806"/>
                    </a:cubicBezTo>
                    <a:cubicBezTo>
                      <a:pt x="639" y="1843"/>
                      <a:pt x="693" y="1843"/>
                      <a:pt x="712" y="1806"/>
                    </a:cubicBezTo>
                    <a:cubicBezTo>
                      <a:pt x="712" y="1806"/>
                      <a:pt x="1331" y="1021"/>
                      <a:pt x="1331" y="657"/>
                    </a:cubicBezTo>
                    <a:cubicBezTo>
                      <a:pt x="1331" y="292"/>
                      <a:pt x="1040" y="0"/>
                      <a:pt x="675" y="0"/>
                    </a:cubicBezTo>
                    <a:close/>
                    <a:moveTo>
                      <a:pt x="675" y="1040"/>
                    </a:moveTo>
                    <a:lnTo>
                      <a:pt x="675" y="1040"/>
                    </a:lnTo>
                    <a:cubicBezTo>
                      <a:pt x="456" y="1040"/>
                      <a:pt x="292" y="857"/>
                      <a:pt x="292" y="657"/>
                    </a:cubicBezTo>
                    <a:cubicBezTo>
                      <a:pt x="292" y="456"/>
                      <a:pt x="456" y="292"/>
                      <a:pt x="675" y="292"/>
                    </a:cubicBezTo>
                    <a:cubicBezTo>
                      <a:pt x="876" y="292"/>
                      <a:pt x="1040" y="456"/>
                      <a:pt x="1040" y="657"/>
                    </a:cubicBezTo>
                    <a:cubicBezTo>
                      <a:pt x="1040" y="857"/>
                      <a:pt x="876" y="1040"/>
                      <a:pt x="675" y="104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sp>
            <p:nvSpPr>
              <p:cNvPr id="27" name="Freeform 7"/>
              <p:cNvSpPr>
                <a:spLocks noChangeArrowheads="1"/>
              </p:cNvSpPr>
              <p:nvPr/>
            </p:nvSpPr>
            <p:spPr bwMode="auto">
              <a:xfrm>
                <a:off x="4407226" y="2844718"/>
                <a:ext cx="86659" cy="86660"/>
              </a:xfrm>
              <a:custGeom>
                <a:avLst/>
                <a:gdLst>
                  <a:gd name="T0" fmla="*/ 236 w 237"/>
                  <a:gd name="T1" fmla="*/ 128 h 238"/>
                  <a:gd name="T2" fmla="*/ 236 w 237"/>
                  <a:gd name="T3" fmla="*/ 128 h 238"/>
                  <a:gd name="T4" fmla="*/ 127 w 237"/>
                  <a:gd name="T5" fmla="*/ 237 h 238"/>
                  <a:gd name="T6" fmla="*/ 0 w 237"/>
                  <a:gd name="T7" fmla="*/ 128 h 238"/>
                  <a:gd name="T8" fmla="*/ 127 w 237"/>
                  <a:gd name="T9" fmla="*/ 0 h 238"/>
                  <a:gd name="T10" fmla="*/ 236 w 237"/>
                  <a:gd name="T11" fmla="*/ 128 h 238"/>
                </a:gdLst>
                <a:ahLst/>
                <a:cxnLst>
                  <a:cxn ang="0">
                    <a:pos x="T0" y="T1"/>
                  </a:cxn>
                  <a:cxn ang="0">
                    <a:pos x="T2" y="T3"/>
                  </a:cxn>
                  <a:cxn ang="0">
                    <a:pos x="T4" y="T5"/>
                  </a:cxn>
                  <a:cxn ang="0">
                    <a:pos x="T6" y="T7"/>
                  </a:cxn>
                  <a:cxn ang="0">
                    <a:pos x="T8" y="T9"/>
                  </a:cxn>
                  <a:cxn ang="0">
                    <a:pos x="T10" y="T11"/>
                  </a:cxn>
                </a:cxnLst>
                <a:rect l="0" t="0" r="r" b="b"/>
                <a:pathLst>
                  <a:path w="237" h="238">
                    <a:moveTo>
                      <a:pt x="236" y="128"/>
                    </a:moveTo>
                    <a:lnTo>
                      <a:pt x="236" y="128"/>
                    </a:lnTo>
                    <a:cubicBezTo>
                      <a:pt x="236" y="183"/>
                      <a:pt x="182" y="237"/>
                      <a:pt x="127" y="237"/>
                    </a:cubicBezTo>
                    <a:cubicBezTo>
                      <a:pt x="54" y="237"/>
                      <a:pt x="0" y="183"/>
                      <a:pt x="0" y="128"/>
                    </a:cubicBezTo>
                    <a:cubicBezTo>
                      <a:pt x="0" y="55"/>
                      <a:pt x="54" y="0"/>
                      <a:pt x="127" y="0"/>
                    </a:cubicBezTo>
                    <a:cubicBezTo>
                      <a:pt x="182" y="0"/>
                      <a:pt x="236" y="55"/>
                      <a:pt x="236" y="128"/>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grpSp>
      </p:grpSp>
      <p:grpSp>
        <p:nvGrpSpPr>
          <p:cNvPr id="28" name="Group 13"/>
          <p:cNvGrpSpPr>
            <a:grpSpLocks noChangeAspect="1"/>
          </p:cNvGrpSpPr>
          <p:nvPr/>
        </p:nvGrpSpPr>
        <p:grpSpPr bwMode="auto">
          <a:xfrm>
            <a:off x="2745047" y="4315279"/>
            <a:ext cx="1321936" cy="1319423"/>
            <a:chOff x="10087568" y="5273542"/>
            <a:chExt cx="833706" cy="833705"/>
          </a:xfrm>
        </p:grpSpPr>
        <p:sp>
          <p:nvSpPr>
            <p:cNvPr id="29" name="Freeform 8"/>
            <p:cNvSpPr>
              <a:spLocks noChangeArrowheads="1"/>
            </p:cNvSpPr>
            <p:nvPr/>
          </p:nvSpPr>
          <p:spPr bwMode="auto">
            <a:xfrm>
              <a:off x="10087568" y="5273542"/>
              <a:ext cx="833706" cy="833705"/>
            </a:xfrm>
            <a:custGeom>
              <a:avLst/>
              <a:gdLst>
                <a:gd name="T0" fmla="*/ 3082 w 3083"/>
                <a:gd name="T1" fmla="*/ 1551 h 3084"/>
                <a:gd name="T2" fmla="*/ 3082 w 3083"/>
                <a:gd name="T3" fmla="*/ 1551 h 3084"/>
                <a:gd name="T4" fmla="*/ 1550 w 3083"/>
                <a:gd name="T5" fmla="*/ 3083 h 3084"/>
                <a:gd name="T6" fmla="*/ 0 w 3083"/>
                <a:gd name="T7" fmla="*/ 1551 h 3084"/>
                <a:gd name="T8" fmla="*/ 1550 w 3083"/>
                <a:gd name="T9" fmla="*/ 0 h 3084"/>
                <a:gd name="T10" fmla="*/ 3082 w 3083"/>
                <a:gd name="T11" fmla="*/ 1551 h 3084"/>
              </a:gdLst>
              <a:ahLst/>
              <a:cxnLst>
                <a:cxn ang="0">
                  <a:pos x="T0" y="T1"/>
                </a:cxn>
                <a:cxn ang="0">
                  <a:pos x="T2" y="T3"/>
                </a:cxn>
                <a:cxn ang="0">
                  <a:pos x="T4" y="T5"/>
                </a:cxn>
                <a:cxn ang="0">
                  <a:pos x="T6" y="T7"/>
                </a:cxn>
                <a:cxn ang="0">
                  <a:pos x="T8" y="T9"/>
                </a:cxn>
                <a:cxn ang="0">
                  <a:pos x="T10" y="T11"/>
                </a:cxn>
              </a:cxnLst>
              <a:rect l="0" t="0" r="r" b="b"/>
              <a:pathLst>
                <a:path w="3083" h="3084">
                  <a:moveTo>
                    <a:pt x="3082" y="1551"/>
                  </a:moveTo>
                  <a:lnTo>
                    <a:pt x="3082" y="1551"/>
                  </a:lnTo>
                  <a:cubicBezTo>
                    <a:pt x="3082" y="2390"/>
                    <a:pt x="2389" y="3083"/>
                    <a:pt x="1550" y="3083"/>
                  </a:cubicBezTo>
                  <a:cubicBezTo>
                    <a:pt x="693" y="3083"/>
                    <a:pt x="0" y="2390"/>
                    <a:pt x="0" y="1551"/>
                  </a:cubicBezTo>
                  <a:cubicBezTo>
                    <a:pt x="0" y="694"/>
                    <a:pt x="693" y="0"/>
                    <a:pt x="1550" y="0"/>
                  </a:cubicBezTo>
                  <a:cubicBezTo>
                    <a:pt x="2389" y="0"/>
                    <a:pt x="3082" y="694"/>
                    <a:pt x="3082" y="1551"/>
                  </a:cubicBezTo>
                </a:path>
              </a:pathLst>
            </a:custGeom>
            <a:solidFill>
              <a:srgbClr val="222D6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sp>
          <p:nvSpPr>
            <p:cNvPr id="30" name="Freeform 9"/>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sp>
          <p:nvSpPr>
            <p:cNvPr id="31" name="Freeform 10"/>
            <p:cNvSpPr>
              <a:spLocks noChangeArrowheads="1"/>
            </p:cNvSpPr>
            <p:nvPr/>
          </p:nvSpPr>
          <p:spPr bwMode="auto">
            <a:xfrm>
              <a:off x="10407736" y="5456163"/>
              <a:ext cx="221899" cy="473227"/>
            </a:xfrm>
            <a:custGeom>
              <a:avLst/>
              <a:gdLst>
                <a:gd name="T0" fmla="*/ 456 w 822"/>
                <a:gd name="T1" fmla="*/ 18 h 1752"/>
                <a:gd name="T2" fmla="*/ 456 w 822"/>
                <a:gd name="T3" fmla="*/ 18 h 1752"/>
                <a:gd name="T4" fmla="*/ 493 w 822"/>
                <a:gd name="T5" fmla="*/ 0 h 1752"/>
                <a:gd name="T6" fmla="*/ 803 w 822"/>
                <a:gd name="T7" fmla="*/ 0 h 1752"/>
                <a:gd name="T8" fmla="*/ 821 w 822"/>
                <a:gd name="T9" fmla="*/ 18 h 1752"/>
                <a:gd name="T10" fmla="*/ 474 w 822"/>
                <a:gd name="T11" fmla="*/ 747 h 1752"/>
                <a:gd name="T12" fmla="*/ 493 w 822"/>
                <a:gd name="T13" fmla="*/ 765 h 1752"/>
                <a:gd name="T14" fmla="*/ 693 w 822"/>
                <a:gd name="T15" fmla="*/ 765 h 1752"/>
                <a:gd name="T16" fmla="*/ 693 w 822"/>
                <a:gd name="T17" fmla="*/ 784 h 1752"/>
                <a:gd name="T18" fmla="*/ 18 w 822"/>
                <a:gd name="T19" fmla="*/ 1751 h 1752"/>
                <a:gd name="T20" fmla="*/ 0 w 822"/>
                <a:gd name="T21" fmla="*/ 1751 h 1752"/>
                <a:gd name="T22" fmla="*/ 347 w 822"/>
                <a:gd name="T23" fmla="*/ 966 h 1752"/>
                <a:gd name="T24" fmla="*/ 347 w 822"/>
                <a:gd name="T25" fmla="*/ 948 h 1752"/>
                <a:gd name="T26" fmla="*/ 128 w 822"/>
                <a:gd name="T27" fmla="*/ 948 h 1752"/>
                <a:gd name="T28" fmla="*/ 110 w 822"/>
                <a:gd name="T29" fmla="*/ 929 h 1752"/>
                <a:gd name="T30" fmla="*/ 456 w 822"/>
                <a:gd name="T31" fmla="*/ 1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2" h="175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noFill/>
            <a:ln w="648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Salesforce Sans"/>
                <a:ea typeface="+mn-ea"/>
                <a:cs typeface="+mn-cs"/>
              </a:endParaRPr>
            </a:p>
          </p:txBody>
        </p:sp>
      </p:grpSp>
      <p:sp>
        <p:nvSpPr>
          <p:cNvPr id="32" name="TextBox 31"/>
          <p:cNvSpPr txBox="1"/>
          <p:nvPr/>
        </p:nvSpPr>
        <p:spPr>
          <a:xfrm>
            <a:off x="3075916" y="2530828"/>
            <a:ext cx="736099" cy="369332"/>
          </a:xfrm>
          <a:prstGeom prst="rect">
            <a:avLst/>
          </a:prstGeom>
          <a:noFill/>
        </p:spPr>
        <p:txBody>
          <a:bodyPr wrap="none" anchor="ctr">
            <a:spAutoFit/>
          </a:bodyPr>
          <a:lstStyle/>
          <a:p>
            <a:pPr algn="ctr" fontAlgn="auto">
              <a:spcBef>
                <a:spcPts val="300"/>
              </a:spcBef>
              <a:spcAft>
                <a:spcPts val="1000"/>
              </a:spcAft>
              <a:defRPr/>
            </a:pPr>
            <a:r>
              <a:rPr lang="en-US" b="1" spc="-30" dirty="0">
                <a:latin typeface="Salesforce Sans"/>
                <a:ea typeface="+mn-ea"/>
                <a:cs typeface="+mn-cs"/>
              </a:rPr>
              <a:t>Sales</a:t>
            </a:r>
          </a:p>
        </p:txBody>
      </p:sp>
      <p:sp>
        <p:nvSpPr>
          <p:cNvPr id="33" name="TextBox 32"/>
          <p:cNvSpPr txBox="1"/>
          <p:nvPr/>
        </p:nvSpPr>
        <p:spPr>
          <a:xfrm>
            <a:off x="8189077" y="2530828"/>
            <a:ext cx="979755" cy="369332"/>
          </a:xfrm>
          <a:prstGeom prst="rect">
            <a:avLst/>
          </a:prstGeom>
          <a:noFill/>
        </p:spPr>
        <p:txBody>
          <a:bodyPr wrap="none" anchor="ctr">
            <a:spAutoFit/>
          </a:bodyPr>
          <a:lstStyle/>
          <a:p>
            <a:pPr algn="ctr" fontAlgn="auto">
              <a:spcBef>
                <a:spcPts val="300"/>
              </a:spcBef>
              <a:spcAft>
                <a:spcPts val="1000"/>
              </a:spcAft>
              <a:defRPr/>
            </a:pPr>
            <a:r>
              <a:rPr lang="en-US" b="1" spc="-30" dirty="0">
                <a:latin typeface="Salesforce Sans"/>
                <a:ea typeface="+mn-ea"/>
                <a:cs typeface="+mn-cs"/>
              </a:rPr>
              <a:t>Service</a:t>
            </a:r>
          </a:p>
        </p:txBody>
      </p:sp>
      <p:sp>
        <p:nvSpPr>
          <p:cNvPr id="34" name="TextBox 33"/>
          <p:cNvSpPr txBox="1"/>
          <p:nvPr/>
        </p:nvSpPr>
        <p:spPr>
          <a:xfrm>
            <a:off x="8069624" y="5610087"/>
            <a:ext cx="1282492" cy="369332"/>
          </a:xfrm>
          <a:prstGeom prst="rect">
            <a:avLst/>
          </a:prstGeom>
          <a:noFill/>
        </p:spPr>
        <p:txBody>
          <a:bodyPr wrap="none" anchor="ctr">
            <a:spAutoFit/>
          </a:bodyPr>
          <a:lstStyle/>
          <a:p>
            <a:pPr algn="ctr" fontAlgn="auto">
              <a:spcBef>
                <a:spcPts val="300"/>
              </a:spcBef>
              <a:spcAft>
                <a:spcPts val="1000"/>
              </a:spcAft>
              <a:defRPr/>
            </a:pPr>
            <a:r>
              <a:rPr lang="en-US" b="1" spc="-30" dirty="0">
                <a:latin typeface="Salesforce Sans"/>
                <a:ea typeface="+mn-ea"/>
                <a:cs typeface="+mn-cs"/>
              </a:rPr>
              <a:t>Marketing</a:t>
            </a:r>
          </a:p>
        </p:txBody>
      </p:sp>
      <p:sp>
        <p:nvSpPr>
          <p:cNvPr id="35" name="TextBox 34"/>
          <p:cNvSpPr txBox="1"/>
          <p:nvPr/>
        </p:nvSpPr>
        <p:spPr>
          <a:xfrm>
            <a:off x="2867541" y="5650031"/>
            <a:ext cx="1043876" cy="369332"/>
          </a:xfrm>
          <a:prstGeom prst="rect">
            <a:avLst/>
          </a:prstGeom>
          <a:noFill/>
        </p:spPr>
        <p:txBody>
          <a:bodyPr wrap="none" anchor="ctr">
            <a:spAutoFit/>
          </a:bodyPr>
          <a:lstStyle/>
          <a:p>
            <a:pPr algn="ctr" fontAlgn="auto">
              <a:spcBef>
                <a:spcPts val="300"/>
              </a:spcBef>
              <a:spcAft>
                <a:spcPts val="1000"/>
              </a:spcAft>
              <a:defRPr/>
            </a:pPr>
            <a:r>
              <a:rPr lang="en-US" b="1" spc="-30" dirty="0" smtClean="0">
                <a:latin typeface="Salesforce Sans"/>
                <a:ea typeface="+mn-ea"/>
                <a:cs typeface="+mn-cs"/>
              </a:rPr>
              <a:t>Product</a:t>
            </a:r>
            <a:endParaRPr lang="en-US" b="1" spc="-30" dirty="0">
              <a:latin typeface="Salesforce Sans"/>
              <a:ea typeface="+mn-ea"/>
              <a:cs typeface="+mn-cs"/>
            </a:endParaRPr>
          </a:p>
        </p:txBody>
      </p:sp>
    </p:spTree>
    <p:extLst>
      <p:ext uri="{BB962C8B-B14F-4D97-AF65-F5344CB8AC3E}">
        <p14:creationId xmlns:p14="http://schemas.microsoft.com/office/powerpoint/2010/main" val="381155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alesforce 2015 - 16x9 in Salesforce Sans Font">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2014 Interi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Salesforce_Template_2014_16x9</Template>
  <TotalTime>19104</TotalTime>
  <Words>1831</Words>
  <Application>Microsoft Macintosh PowerPoint</Application>
  <PresentationFormat>Custom</PresentationFormat>
  <Paragraphs>351</Paragraphs>
  <Slides>46</Slides>
  <Notes>19</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Salesforce 2015 - 16x9 in Salesforce Sans Font</vt:lpstr>
      <vt:lpstr>Salesforce Identity: Don’t Treat Your Customers Like Your Employees</vt:lpstr>
      <vt:lpstr>Safe Harbor</vt:lpstr>
      <vt:lpstr>Ian Glazer</vt:lpstr>
      <vt:lpstr>Chuck Mortimore</vt:lpstr>
      <vt:lpstr>The Disruptors</vt:lpstr>
      <vt:lpstr>Welcome to Customer Identity</vt:lpstr>
      <vt:lpstr>The opportunity ahead of us…</vt:lpstr>
      <vt:lpstr>Build a Complete Picture for Delighted Customers</vt:lpstr>
      <vt:lpstr>Across Business Functions</vt:lpstr>
      <vt:lpstr>Omni-Channel</vt:lpstr>
      <vt:lpstr>Identity for Employees</vt:lpstr>
      <vt:lpstr>PowerPoint Presentation</vt:lpstr>
      <vt:lpstr>PowerPoint Presentation</vt:lpstr>
      <vt:lpstr>PowerPoint Presentation</vt:lpstr>
      <vt:lpstr>PowerPoint Presentation</vt:lpstr>
      <vt:lpstr>Identity for Customers</vt:lpstr>
      <vt:lpstr>PowerPoint Presentation</vt:lpstr>
      <vt:lpstr>PowerPoint Presentation</vt:lpstr>
      <vt:lpstr>PowerPoint Presentation</vt:lpstr>
      <vt:lpstr>PowerPoint Presentation</vt:lpstr>
      <vt:lpstr>Comparing user experiences</vt:lpstr>
      <vt:lpstr>Delight Customers with Salesforce Identity</vt:lpstr>
      <vt:lpstr>Single view of the customer as a vehicle to greater service</vt:lpstr>
      <vt:lpstr>Who do we want to serve?</vt:lpstr>
      <vt:lpstr>What services do we need to provide?</vt:lpstr>
      <vt:lpstr>Where are our customers coming from? When do we need to serve them?</vt:lpstr>
      <vt:lpstr>How do we do this: The Challenge</vt:lpstr>
      <vt:lpstr>How do we do this: The Answer</vt:lpstr>
      <vt:lpstr>Why have we started on this journey?</vt:lpstr>
      <vt:lpstr>Single view of the customer as a vehicle to greater service</vt:lpstr>
      <vt:lpstr>Single view of the customer as a vehicle to greater service</vt:lpstr>
      <vt:lpstr>How does Salesforce Identity delight customers?</vt:lpstr>
      <vt:lpstr>Social Sign-on and User Registration</vt:lpstr>
      <vt:lpstr>Federation, Single Sign-On, and Authentication</vt:lpstr>
      <vt:lpstr>Identity services for mobile devices</vt:lpstr>
      <vt:lpstr>Brand control</vt:lpstr>
      <vt:lpstr>Getting Going: Demo 1</vt:lpstr>
      <vt:lpstr>What you are about to see</vt:lpstr>
      <vt:lpstr>Connecting Apps: Demo 2</vt:lpstr>
      <vt:lpstr>What you are about to see</vt:lpstr>
      <vt:lpstr>Driving Engagement: Demo 3</vt:lpstr>
      <vt:lpstr>What you are about to see</vt:lpstr>
      <vt:lpstr>Putting it all together, Delighting customers</vt:lpstr>
      <vt:lpstr>Salesforce Identity Components in Action</vt:lpstr>
      <vt:lpstr>Learn More about Salesforce Identity</vt:lpstr>
      <vt:lpstr>PowerPoint Presentation</vt:lpstr>
    </vt:vector>
  </TitlesOfParts>
  <Company>Carol Hausmann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dc:title>
  <dc:creator>Salesforce</dc:creator>
  <cp:lastModifiedBy>Ian Glazer</cp:lastModifiedBy>
  <cp:revision>926</cp:revision>
  <cp:lastPrinted>2014-09-29T18:29:00Z</cp:lastPrinted>
  <dcterms:created xsi:type="dcterms:W3CDTF">2014-09-29T18:28:17Z</dcterms:created>
  <dcterms:modified xsi:type="dcterms:W3CDTF">2015-09-10T16:10:14Z</dcterms:modified>
</cp:coreProperties>
</file>